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417" r:id="rId4"/>
    <p:sldId id="416" r:id="rId5"/>
    <p:sldId id="418" r:id="rId6"/>
    <p:sldId id="419" r:id="rId7"/>
    <p:sldId id="420" r:id="rId8"/>
    <p:sldId id="421" r:id="rId9"/>
    <p:sldId id="425" r:id="rId10"/>
    <p:sldId id="422" r:id="rId11"/>
    <p:sldId id="423" r:id="rId12"/>
    <p:sldId id="445" r:id="rId13"/>
    <p:sldId id="446" r:id="rId14"/>
    <p:sldId id="449" r:id="rId15"/>
    <p:sldId id="451" r:id="rId16"/>
    <p:sldId id="452" r:id="rId17"/>
    <p:sldId id="447" r:id="rId18"/>
    <p:sldId id="453" r:id="rId19"/>
    <p:sldId id="454" r:id="rId20"/>
    <p:sldId id="455" r:id="rId21"/>
    <p:sldId id="457" r:id="rId22"/>
    <p:sldId id="458" r:id="rId23"/>
    <p:sldId id="459" r:id="rId24"/>
    <p:sldId id="460" r:id="rId25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5">
          <p15:clr>
            <a:srgbClr val="A4A3A4"/>
          </p15:clr>
        </p15:guide>
        <p15:guide id="2" pos="38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4B75E"/>
    <a:srgbClr val="F68E08"/>
    <a:srgbClr val="4E7EBC"/>
    <a:srgbClr val="43597F"/>
    <a:srgbClr val="EDCAB8"/>
    <a:srgbClr val="CECCC4"/>
    <a:srgbClr val="E8CFBE"/>
    <a:srgbClr val="C9C9C1"/>
    <a:srgbClr val="B8DCE0"/>
    <a:srgbClr val="D3DDD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8179" autoAdjust="0"/>
  </p:normalViewPr>
  <p:slideViewPr>
    <p:cSldViewPr snapToGrid="0">
      <p:cViewPr varScale="1">
        <p:scale>
          <a:sx n="66" d="100"/>
          <a:sy n="66" d="100"/>
        </p:scale>
        <p:origin x="-648" y="-76"/>
      </p:cViewPr>
      <p:guideLst>
        <p:guide orient="horz" pos="2135"/>
        <p:guide pos="3849"/>
      </p:guideLst>
    </p:cSldViewPr>
  </p:slideViewPr>
  <p:outlineViewPr>
    <p:cViewPr>
      <p:scale>
        <a:sx n="33" d="100"/>
        <a:sy n="33" d="100"/>
      </p:scale>
      <p:origin x="0" y="45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C9159-5385-4396-92F7-D244DC9A7D4A}" type="datetimeFigureOut">
              <a:rPr lang="zh-CN" altLang="en-US" smtClean="0"/>
              <a:pPr/>
              <a:t>2023/6/28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006D5-5EC8-4A80-88C3-01DCA5990A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F2520-BE82-45CD-9D7A-88C2ED5F0372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045D0-4B71-426E-AE20-81C35F2CBC8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27433-856A-4F3D-98C6-B950261235EC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4665C-1D38-42ED-ACA7-0F4EF2DE184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11139"/>
            <a:ext cx="2743200" cy="59150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11139"/>
            <a:ext cx="8026400" cy="59150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60011-F040-4519-B8D4-4555CD0B81F7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0FDED-1CED-42C9-A7D3-8E175FC2E21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1927D3-9867-45E1-9129-16FD97B54B15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C7F19-C50F-483B-9075-B58421AE66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55EF01-7790-466C-8896-59677E10EC66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D94D6-6CA2-4CC3-9D31-03C6993B2A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FAA08E-66D8-43ED-9CE0-8BE57B48E644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23360-DD99-443A-9535-724D8A7B96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7C724-6058-4EC2-B4F4-49447401072C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91DCB-9D66-4412-A9CA-82BA5C02B8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6401B1-E5A4-4B95-95A4-A5DF5C259C91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601E2-70DA-411E-8D46-9F15B46A45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F7B8C0-2EFD-498F-B3A0-DA4E30C13188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85306-065A-4A71-B8C4-E783A81773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6FC1F7-9CD2-483E-8256-A58978FFD5B1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4B68C-5800-485F-A43A-5C3F5AFC00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B39D24-5B90-473E-ABD0-C8D331B6BC09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3EABA-CC10-4A8B-9DFD-C41DDA1EDD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D85A6-D7F2-4BF6-9FE9-25D0D01636B7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116AB-B82B-4A5A-8127-84D0CC3E8B9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E2CE5A-CFD3-4C9D-A3AB-DACF8DE280C1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DE843-31B1-464C-98F6-2E6BCB4EA6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F89041-5D61-4DF0-B416-31371A3F704C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1A09E-DCAE-4AB2-A18F-8BF0DD11EA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11143"/>
            <a:ext cx="2743200" cy="59150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11143"/>
            <a:ext cx="8026400" cy="59150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F8C6B3-E59F-402F-9BDB-4D9E408AA869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E0D5A-A5C0-4DCA-8FB5-15F7198128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3F2520-BE82-45CD-9D7A-88C2ED5F0372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B045D0-4B71-426E-AE20-81C35F2CBC8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5D85A6-D7F2-4BF6-9FE9-25D0D01636B7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116AB-B82B-4A5A-8127-84D0CC3E8B9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2BAB2F-82E5-4B74-81EF-995AA2FA3598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4F8E2-3448-4438-AD43-059D3809337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64920F-6747-4D36-B410-605FF9A9C4F5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75EC56-EEF8-4CBA-9B0B-7AA7ED7C72B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DD4794-B2A3-49CA-B1E0-939693B6DB3C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21AB48-7CDE-4D0D-8CCA-E42C96EE94C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C525A9-7FA6-4ABE-B72E-7E0C760FF89E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9E6AD1-6872-4FDA-B6C0-9A1A59B1DBC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334C28-B5D6-4C5D-ADEF-BF419F597C0B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878DA5-AA7F-4010-B4EF-31D9211E314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BAB2F-82E5-4B74-81EF-995AA2FA3598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4F8E2-3448-4438-AD43-059D3809337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60B893-3893-46B3-9C1C-84F8AAE5AFE6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632B2B-6A8D-4354-AC87-414705B1F2C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单圆角矩形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BB4A91-87BE-4582-92EA-9DE1851A9263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pPr>
              <a:defRPr/>
            </a:pPr>
            <a:fld id="{7A5A657B-D117-49F3-A4CE-848D7FC5BA6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10" name="任意多边形 9"/>
          <p:cNvSpPr/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/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027433-856A-4F3D-98C6-B950261235EC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4665C-1D38-42ED-ACA7-0F4EF2DE184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660011-F040-4519-B8D4-4555CD0B81F7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60FDED-1CED-42C9-A7D3-8E175FC2E21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4920F-6747-4D36-B410-605FF9A9C4F5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5EC56-EEF8-4CBA-9B0B-7AA7ED7C72B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D4794-B2A3-49CA-B1E0-939693B6DB3C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1AB48-7CDE-4D0D-8CCA-E42C96EE94C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525A9-7FA6-4ABE-B72E-7E0C760FF89E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E6AD1-6872-4FDA-B6C0-9A1A59B1DBC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34C28-B5D6-4C5D-ADEF-BF419F597C0B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78DA5-AA7F-4010-B4EF-31D9211E314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0B893-3893-46B3-9C1C-84F8AAE5AFE6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32B2B-6A8D-4354-AC87-414705B1F2C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B4A91-87BE-4582-92EA-9DE1851A9263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A657B-D117-49F3-A4CE-848D7FC5BA6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-20638"/>
            <a:ext cx="12192000" cy="1438276"/>
          </a:xfrm>
          <a:prstGeom prst="rect">
            <a:avLst/>
          </a:prstGeom>
          <a:solidFill>
            <a:srgbClr val="243AA8"/>
          </a:solidFill>
          <a:ln w="9525" cmpd="sng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21168" y="6742114"/>
            <a:ext cx="12170833" cy="1158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</a:ln>
        </p:spPr>
        <p:txBody>
          <a:bodyPr lIns="36000" tIns="7200" rIns="36000" bIns="18000" anchor="ctr"/>
          <a:lstStyle/>
          <a:p>
            <a:pPr eaLnBrk="0" hangingPunct="0"/>
            <a:endParaRPr lang="en-US" sz="100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1167" y="-9525"/>
            <a:ext cx="12192000" cy="109538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</a:ln>
        </p:spPr>
        <p:txBody>
          <a:bodyPr lIns="36000" tIns="7200" rIns="36000" bIns="18000" anchor="ctr"/>
          <a:lstStyle/>
          <a:p>
            <a:pPr eaLnBrk="0" hangingPunct="0"/>
            <a:endParaRPr lang="en-US" sz="10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11138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400"/>
            </a:lvl1pPr>
          </a:lstStyle>
          <a:p>
            <a:pPr>
              <a:defRPr/>
            </a:pPr>
            <a:fld id="{59660011-F040-4519-B8D4-4555CD0B81F7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400"/>
            </a:lvl1pPr>
          </a:lstStyle>
          <a:p>
            <a:pPr>
              <a:defRPr/>
            </a:pPr>
            <a:fld id="{AC60FDED-1CED-42C9-A7D3-8E175FC2E21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  <a:ea typeface="隶书" panose="02010509060101010101" pitchFamily="1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  <a:ea typeface="隶书" panose="02010509060101010101" pitchFamily="1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  <a:ea typeface="隶书" panose="02010509060101010101" pitchFamily="1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  <a:ea typeface="隶书" panose="02010509060101010101" pitchFamily="1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  <a:ea typeface="隶书" panose="02010509060101010101" pitchFamily="1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  <a:ea typeface="隶书" panose="02010509060101010101" pitchFamily="1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  <a:ea typeface="隶书" panose="02010509060101010101" pitchFamily="1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  <a:ea typeface="隶书" panose="02010509060101010101" pitchFamily="1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11138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400"/>
            </a:lvl1pPr>
          </a:lstStyle>
          <a:p>
            <a:fld id="{47300A67-C6BB-4996-8D7B-732B792FD6EC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eaLnBrk="0" hangingPunct="0">
              <a:defRPr sz="1400"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400"/>
            </a:lvl1pPr>
          </a:lstStyle>
          <a:p>
            <a:fld id="{90BED368-BB38-4065-879D-BA46F92A269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  <a:ea typeface="隶书" panose="02010509060101010101" pitchFamily="1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  <a:ea typeface="隶书" panose="02010509060101010101" pitchFamily="1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  <a:ea typeface="隶书" panose="02010509060101010101" pitchFamily="1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  <a:ea typeface="隶书" panose="02010509060101010101" pitchFamily="1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  <a:ea typeface="隶书" panose="02010509060101010101" pitchFamily="1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  <a:ea typeface="隶书" panose="02010509060101010101" pitchFamily="1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  <a:ea typeface="隶书" panose="02010509060101010101" pitchFamily="1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  <a:ea typeface="隶书" panose="02010509060101010101" pitchFamily="1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任意多边形 7"/>
          <p:cNvSpPr/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9660011-F040-4519-B8D4-4555CD0B81F7}" type="datetimeFigureOut">
              <a:rPr lang="zh-CN" altLang="en-US" smtClean="0"/>
              <a:pPr>
                <a:defRPr/>
              </a:pPr>
              <a:t>2023/6/28</a:t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C60FDED-1CED-42C9-A7D3-8E175FC2E21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任意多边形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任意多边形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u-hope.en.made-in-china.com/" TargetMode="External"/><Relationship Id="rId2" Type="http://schemas.openxmlformats.org/officeDocument/2006/relationships/hyperlink" Target="mailto:wendcy@du-hope.com" TargetMode="Externa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11.jpe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1200" y="1399540"/>
            <a:ext cx="10468864" cy="1828800"/>
          </a:xfrm>
        </p:spPr>
        <p:txBody>
          <a:bodyPr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/>
            <a:r>
              <a:rPr lang="en-US" altLang="zh-CN" sz="6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ea"/>
                <a:ea typeface="+mn-ea"/>
                <a:sym typeface="+mn-ea"/>
              </a:rPr>
              <a:t>WELCOME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n-US" altLang="zh-CN" b="1" dirty="0">
              <a:solidFill>
                <a:srgbClr val="00B050"/>
              </a:solidFill>
              <a:latin typeface="+mn-ea"/>
              <a:cs typeface="+mn-ea"/>
              <a:sym typeface="+mn-ea"/>
            </a:endParaRPr>
          </a:p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+mn-ea"/>
                <a:cs typeface="+mn-ea"/>
              </a:rPr>
              <a:t>Du-Hope </a:t>
            </a:r>
            <a:r>
              <a:rPr lang="en-US" altLang="zh-CN" sz="3200" b="1" dirty="0">
                <a:latin typeface="+mn-ea"/>
                <a:cs typeface="+mn-ea"/>
              </a:rPr>
              <a:t>International Group</a:t>
            </a:r>
            <a:endParaRPr lang="en-US" altLang="zh-CN" sz="3200" b="1" dirty="0">
              <a:solidFill>
                <a:schemeClr val="tx1"/>
              </a:solidFill>
              <a:latin typeface="+mn-ea"/>
              <a:cs typeface="+mn-ea"/>
            </a:endParaRPr>
          </a:p>
          <a:p>
            <a:pPr algn="ctr"/>
            <a:r>
              <a:rPr lang="zh-CN" altLang="en-US" sz="3200" b="1" dirty="0">
                <a:latin typeface="+mn-ea"/>
                <a:cs typeface="+mn-ea"/>
                <a:sym typeface="+mn-ea"/>
              </a:rPr>
              <a:t>南京东沛国际贸易集团有限公司</a:t>
            </a:r>
            <a:endParaRPr lang="en-US" altLang="zh-CN" sz="3200" b="1" dirty="0">
              <a:solidFill>
                <a:schemeClr val="tx1"/>
              </a:solidFill>
            </a:endParaRPr>
          </a:p>
          <a:p>
            <a:endParaRPr lang="en-US" altLang="zh-CN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32"/>
          <p:cNvSpPr>
            <a:spLocks noChangeArrowheads="1"/>
          </p:cNvSpPr>
          <p:nvPr/>
        </p:nvSpPr>
        <p:spPr bwMode="auto">
          <a:xfrm>
            <a:off x="953770" y="625475"/>
            <a:ext cx="7002780" cy="92202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发展历程 </a:t>
            </a:r>
            <a:r>
              <a:rPr lang="en-US" altLang="zh-CN" sz="5400" b="1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History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922020" y="1547495"/>
            <a:ext cx="10347325" cy="119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GM OEM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(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原始设备制造商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)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 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开始生产 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Hard &amp; Soft 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折叠车篷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: 2018</a:t>
            </a:r>
            <a:endParaRPr lang="en-US" altLang="zh-C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  <a:cs typeface="+mn-ea"/>
            </a:endParaRPr>
          </a:p>
        </p:txBody>
      </p:sp>
      <p:pic>
        <p:nvPicPr>
          <p:cNvPr id="10" name="图片 9" descr="8315360526841565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6220" y="2181860"/>
            <a:ext cx="7619365" cy="2231390"/>
          </a:xfrm>
          <a:prstGeom prst="rect">
            <a:avLst/>
          </a:prstGeom>
        </p:spPr>
      </p:pic>
      <p:pic>
        <p:nvPicPr>
          <p:cNvPr id="11" name="图片 10" descr="82749528054408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6220" y="4722495"/>
            <a:ext cx="7619365" cy="17526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52450" y="2614295"/>
            <a:ext cx="3218180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+mn-ea"/>
              <a:cs typeface="+mn-ea"/>
              <a:sym typeface="+mn-ea"/>
            </a:endParaRPr>
          </a:p>
          <a:p>
            <a:r>
              <a:rPr lang="en-US" altLang="zh-CN" sz="2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GM workshop </a:t>
            </a:r>
          </a:p>
          <a:p>
            <a:r>
              <a:rPr lang="zh-CN" altLang="en-US" sz="2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 </a:t>
            </a:r>
            <a:r>
              <a:rPr lang="en-US" altLang="zh-CN" sz="2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GM</a:t>
            </a:r>
            <a:r>
              <a:rPr lang="zh-CN" altLang="en-US" sz="2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车间</a:t>
            </a:r>
            <a:endParaRPr lang="zh-CN" altLang="en-US" sz="9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+mn-ea"/>
              <a:cs typeface="+mn-ea"/>
              <a:sym typeface="+mn-ea"/>
            </a:endParaRPr>
          </a:p>
          <a:p>
            <a:endParaRPr lang="zh-CN" altLang="en-US" sz="9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+mn-ea"/>
              <a:cs typeface="+mn-ea"/>
              <a:sym typeface="+mn-ea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dirty="0">
                <a:latin typeface="+mn-ea"/>
                <a:ea typeface="+mn-ea"/>
                <a:cs typeface="+mn-ea"/>
                <a:sym typeface="+mn-ea"/>
              </a:rPr>
              <a:t> GM Hard Folding Cover line</a:t>
            </a:r>
          </a:p>
          <a:p>
            <a:r>
              <a:rPr lang="zh-CN" altLang="en-US" dirty="0">
                <a:latin typeface="+mn-ea"/>
                <a:ea typeface="+mn-ea"/>
                <a:cs typeface="+mn-ea"/>
                <a:sym typeface="+mn-ea"/>
              </a:rPr>
              <a:t>硬式车篷生产线</a:t>
            </a:r>
          </a:p>
          <a:p>
            <a:pPr marL="0" indent="0">
              <a:buFont typeface="Wingdings" panose="05000000000000000000" charset="0"/>
              <a:buNone/>
            </a:pPr>
            <a:endParaRPr lang="zh-CN" altLang="en-US" sz="1200" dirty="0">
              <a:latin typeface="+mn-ea"/>
              <a:ea typeface="+mn-ea"/>
              <a:cs typeface="+mn-ea"/>
              <a:sym typeface="+mn-ea"/>
            </a:endParaRPr>
          </a:p>
          <a:p>
            <a:pPr marL="0" indent="0">
              <a:buFont typeface="Wingdings" panose="05000000000000000000" charset="0"/>
              <a:buNone/>
            </a:pPr>
            <a:endParaRPr lang="zh-CN" altLang="en-US" sz="1200" dirty="0">
              <a:latin typeface="+mn-ea"/>
              <a:ea typeface="+mn-ea"/>
              <a:cs typeface="+mn-ea"/>
              <a:sym typeface="+mn-ea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dirty="0">
                <a:latin typeface="+mn-ea"/>
                <a:ea typeface="+mn-ea"/>
                <a:cs typeface="+mn-ea"/>
                <a:sym typeface="+mn-ea"/>
              </a:rPr>
              <a:t>GM Soft Cover line</a:t>
            </a:r>
          </a:p>
          <a:p>
            <a:r>
              <a:rPr lang="zh-CN" altLang="en-US" dirty="0">
                <a:latin typeface="+mn-ea"/>
                <a:ea typeface="+mn-ea"/>
                <a:cs typeface="+mn-ea"/>
                <a:sym typeface="+mn-ea"/>
              </a:rPr>
              <a:t>软式车篷生产线</a:t>
            </a:r>
            <a:endParaRPr lang="en-US" altLang="zh-CN" dirty="0">
              <a:latin typeface="+mn-ea"/>
              <a:ea typeface="+mn-ea"/>
              <a:cs typeface="+mn-ea"/>
              <a:sym typeface="+mn-ea"/>
            </a:endParaRPr>
          </a:p>
          <a:p>
            <a:pPr marL="0" indent="0">
              <a:buFont typeface="Wingdings" panose="05000000000000000000" charset="0"/>
              <a:buNone/>
            </a:pPr>
            <a:endParaRPr lang="zh-CN" altLang="en-US" sz="1200" dirty="0">
              <a:latin typeface="+mn-ea"/>
              <a:ea typeface="+mn-ea"/>
              <a:cs typeface="+mn-ea"/>
              <a:sym typeface="+mn-ea"/>
            </a:endParaRPr>
          </a:p>
          <a:p>
            <a:endParaRPr lang="zh-CN" altLang="en-US" sz="1200" dirty="0">
              <a:latin typeface="+mn-ea"/>
              <a:ea typeface="+mn-ea"/>
              <a:cs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7040" y="829310"/>
            <a:ext cx="506730" cy="51371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224" y="1535816"/>
            <a:ext cx="10751606" cy="645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GM OEM</a:t>
            </a:r>
            <a:r>
              <a:rPr lang="en-US" altLang="zh-CN" sz="16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(</a:t>
            </a:r>
            <a:r>
              <a:rPr lang="zh-CN" altLang="en-US" sz="16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原始设备制造商</a:t>
            </a:r>
            <a:r>
              <a:rPr lang="en-US" altLang="zh-CN" sz="16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) 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 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硬式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&amp;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软式车篷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: 2018</a:t>
            </a:r>
            <a:endParaRPr lang="en-US" altLang="zh-CN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  <a:cs typeface="+mn-ea"/>
            </a:endParaRPr>
          </a:p>
        </p:txBody>
      </p:sp>
      <p:pic>
        <p:nvPicPr>
          <p:cNvPr id="5" name="图片 4" descr="4716587488100620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5235" y="2181225"/>
            <a:ext cx="7619365" cy="2149475"/>
          </a:xfrm>
          <a:prstGeom prst="rect">
            <a:avLst/>
          </a:prstGeom>
        </p:spPr>
      </p:pic>
      <p:pic>
        <p:nvPicPr>
          <p:cNvPr id="2" name="图片 1" descr="23941581289355525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5235" y="4490085"/>
            <a:ext cx="3258185" cy="1946275"/>
          </a:xfrm>
          <a:prstGeom prst="rect">
            <a:avLst/>
          </a:prstGeom>
        </p:spPr>
      </p:pic>
      <p:pic>
        <p:nvPicPr>
          <p:cNvPr id="3" name="图片 2" descr="85953767814358020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85405" y="4490085"/>
            <a:ext cx="3719195" cy="19462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4010" y="2282190"/>
            <a:ext cx="345122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Warehouse 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仓库</a:t>
            </a:r>
            <a:r>
              <a:rPr lang="en-US" altLang="zh-CN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  <a:cs typeface="+mn-ea"/>
                <a:sym typeface="+mn-ea"/>
              </a:rPr>
              <a:t> </a:t>
            </a:r>
          </a:p>
          <a:p>
            <a:pPr marL="285750" indent="-285750">
              <a:buFont typeface="Wingdings" panose="05000000000000000000" charset="0"/>
              <a:buChar char=""/>
            </a:pPr>
            <a:r>
              <a:rPr lang="en-US" altLang="zh-CN" sz="1600" dirty="0">
                <a:latin typeface="+mn-ea"/>
                <a:ea typeface="+mn-ea"/>
                <a:cs typeface="+mn-ea"/>
                <a:sym typeface="+mn-ea"/>
              </a:rPr>
              <a:t>Follow a standard warehousing process.</a:t>
            </a:r>
          </a:p>
          <a:p>
            <a:pPr marL="0" indent="0">
              <a:buNone/>
            </a:pPr>
            <a:r>
              <a:rPr lang="zh-CN" altLang="en-US" sz="1600" dirty="0">
                <a:latin typeface="+mn-ea"/>
                <a:ea typeface="+mn-ea"/>
                <a:cs typeface="+mn-ea"/>
                <a:sym typeface="+mn-ea"/>
              </a:rPr>
              <a:t>       制订保持入库程序。</a:t>
            </a:r>
          </a:p>
          <a:p>
            <a:pPr marL="285750" indent="-285750">
              <a:buFont typeface="Wingdings" panose="05000000000000000000" charset="0"/>
              <a:buChar char=""/>
            </a:pPr>
            <a:r>
              <a:rPr lang="en-US" altLang="zh-CN" sz="1600" dirty="0">
                <a:latin typeface="+mn-ea"/>
                <a:ea typeface="+mn-ea"/>
                <a:cs typeface="+mn-ea"/>
                <a:sym typeface="+mn-ea"/>
              </a:rPr>
              <a:t>Follow the control of First in First out for all rough materials.</a:t>
            </a:r>
            <a:endParaRPr lang="zh-CN" altLang="en-US" sz="1600" dirty="0">
              <a:latin typeface="+mn-ea"/>
              <a:ea typeface="+mn-ea"/>
              <a:cs typeface="+mn-ea"/>
              <a:sym typeface="+mn-ea"/>
            </a:endParaRPr>
          </a:p>
          <a:p>
            <a:r>
              <a:rPr lang="en-US" altLang="zh-CN" sz="1600" dirty="0">
                <a:latin typeface="+mn-ea"/>
                <a:ea typeface="+mn-ea"/>
                <a:cs typeface="+mn-ea"/>
                <a:sym typeface="+mn-ea"/>
              </a:rPr>
              <a:t>  </a:t>
            </a:r>
            <a:r>
              <a:rPr lang="zh-CN" altLang="en-US" sz="1600" dirty="0">
                <a:latin typeface="+mn-ea"/>
                <a:ea typeface="+mn-ea"/>
                <a:cs typeface="+mn-ea"/>
                <a:sym typeface="+mn-ea"/>
              </a:rPr>
              <a:t>确保范围内的所有物料的进出都严格按照“先进先出”管理制度执行。</a:t>
            </a:r>
          </a:p>
          <a:p>
            <a:pPr marL="285750" indent="-285750">
              <a:buFont typeface="Wingdings" panose="05000000000000000000" charset="0"/>
              <a:buChar char=""/>
            </a:pPr>
            <a:r>
              <a:rPr lang="en-US" altLang="zh-CN" sz="1600" dirty="0">
                <a:latin typeface="+mn-ea"/>
                <a:ea typeface="+mn-ea"/>
                <a:cs typeface="+mn-ea"/>
                <a:sym typeface="+mn-ea"/>
              </a:rPr>
              <a:t>Keep tracking and managing all material usage.</a:t>
            </a:r>
          </a:p>
          <a:p>
            <a:pPr marL="0" indent="0">
              <a:buFont typeface="Wingdings" panose="05000000000000000000" charset="0"/>
              <a:buNone/>
            </a:pPr>
            <a:r>
              <a:rPr lang="en-US" altLang="zh-CN" sz="1600" dirty="0">
                <a:latin typeface="+mn-ea"/>
                <a:ea typeface="+mn-ea"/>
                <a:cs typeface="+mn-ea"/>
                <a:sym typeface="+mn-ea"/>
              </a:rPr>
              <a:t>     </a:t>
            </a:r>
            <a:r>
              <a:rPr lang="en-US" altLang="zh-CN" sz="1600" dirty="0" err="1">
                <a:latin typeface="+mn-ea"/>
                <a:ea typeface="+mn-ea"/>
                <a:cs typeface="+mn-ea"/>
                <a:sym typeface="+mn-ea"/>
              </a:rPr>
              <a:t>有效的管理和控制库存物料的使</a:t>
            </a:r>
            <a:r>
              <a:rPr lang="en-US" altLang="zh-CN" sz="1600" dirty="0">
                <a:latin typeface="+mn-ea"/>
                <a:ea typeface="+mn-ea"/>
                <a:cs typeface="+mn-ea"/>
                <a:sym typeface="+mn-ea"/>
              </a:rPr>
              <a:t> </a:t>
            </a:r>
            <a:r>
              <a:rPr lang="en-US" altLang="zh-CN" sz="1600" dirty="0" err="1">
                <a:latin typeface="+mn-ea"/>
                <a:ea typeface="+mn-ea"/>
                <a:cs typeface="+mn-ea"/>
                <a:sym typeface="+mn-ea"/>
              </a:rPr>
              <a:t>用状态，以确保所有的物料有可追溯性</a:t>
            </a:r>
            <a:r>
              <a:rPr lang="zh-CN" altLang="en-US" sz="1600" dirty="0">
                <a:latin typeface="+mn-ea"/>
                <a:ea typeface="+mn-ea"/>
                <a:cs typeface="+mn-ea"/>
                <a:sym typeface="+mn-ea"/>
              </a:rPr>
              <a:t>。</a:t>
            </a:r>
          </a:p>
          <a:p>
            <a:pPr marL="285750" indent="-285750">
              <a:buFont typeface="Wingdings" panose="05000000000000000000" charset="0"/>
              <a:buChar char=""/>
            </a:pPr>
            <a:r>
              <a:rPr lang="en-US" altLang="zh-CN" sz="1600" dirty="0">
                <a:latin typeface="+mn-ea"/>
                <a:ea typeface="+mn-ea"/>
                <a:cs typeface="+mn-ea"/>
                <a:sym typeface="+mn-ea"/>
              </a:rPr>
              <a:t>Store the material in right spot per document.</a:t>
            </a:r>
          </a:p>
          <a:p>
            <a:pPr marL="285750" indent="-285750">
              <a:buFont typeface="Wingdings" panose="05000000000000000000" charset="0"/>
              <a:buChar char=""/>
            </a:pPr>
            <a:r>
              <a:rPr lang="zh-CN" altLang="en-US" sz="1600" dirty="0">
                <a:latin typeface="+mn-ea"/>
                <a:ea typeface="+mn-ea"/>
                <a:cs typeface="+mn-ea"/>
                <a:sym typeface="+mn-ea"/>
              </a:rPr>
              <a:t>材料根据规定摆放在正确位置。</a:t>
            </a:r>
            <a:endParaRPr lang="en-US" altLang="zh-CN" sz="1600" dirty="0"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6" name="矩形 32"/>
          <p:cNvSpPr>
            <a:spLocks noChangeArrowheads="1"/>
          </p:cNvSpPr>
          <p:nvPr/>
        </p:nvSpPr>
        <p:spPr bwMode="auto">
          <a:xfrm>
            <a:off x="953770" y="625475"/>
            <a:ext cx="7002780" cy="92202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发展历程 </a:t>
            </a:r>
            <a:r>
              <a:rPr lang="en-US" altLang="zh-CN" sz="5400" b="1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History</a:t>
            </a:r>
          </a:p>
        </p:txBody>
      </p:sp>
      <p:sp>
        <p:nvSpPr>
          <p:cNvPr id="8" name="矩形 7"/>
          <p:cNvSpPr/>
          <p:nvPr/>
        </p:nvSpPr>
        <p:spPr>
          <a:xfrm>
            <a:off x="447040" y="829310"/>
            <a:ext cx="506730" cy="51371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6203" y="394644"/>
            <a:ext cx="10035654" cy="7698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zh-CN" altLang="en-US" sz="4400" b="1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生产能力</a:t>
            </a:r>
            <a:r>
              <a:rPr lang="en-US" altLang="zh-CN" sz="4400" b="1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Capacity – current staff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765" y="1541145"/>
            <a:ext cx="6082665" cy="5219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+mn-ea"/>
                <a:ea typeface="+mn-ea"/>
                <a:cs typeface="+mn-ea"/>
              </a:rPr>
              <a:t>设备</a:t>
            </a:r>
            <a:r>
              <a:rPr lang="en-US" altLang="zh-CN" sz="2800" b="1" dirty="0">
                <a:latin typeface="+mn-ea"/>
                <a:ea typeface="+mn-ea"/>
                <a:cs typeface="+mn-ea"/>
              </a:rPr>
              <a:t>Equipment</a:t>
            </a:r>
          </a:p>
        </p:txBody>
      </p:sp>
      <p:pic>
        <p:nvPicPr>
          <p:cNvPr id="4" name="图片 9" descr="64646019545212545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835" y="2870200"/>
            <a:ext cx="2425700" cy="1823085"/>
          </a:xfrm>
          <a:prstGeom prst="rect">
            <a:avLst/>
          </a:prstGeom>
        </p:spPr>
      </p:pic>
      <p:pic>
        <p:nvPicPr>
          <p:cNvPr id="5" name="图片 34" descr="46338355600033640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1195" y="3498850"/>
            <a:ext cx="1703705" cy="2282190"/>
          </a:xfrm>
          <a:prstGeom prst="rect">
            <a:avLst/>
          </a:prstGeom>
        </p:spPr>
      </p:pic>
      <p:pic>
        <p:nvPicPr>
          <p:cNvPr id="9" name="图片 11" descr="45794135082266446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835" y="4756785"/>
            <a:ext cx="1850390" cy="1978660"/>
          </a:xfrm>
          <a:prstGeom prst="rect">
            <a:avLst/>
          </a:prstGeom>
        </p:spPr>
      </p:pic>
      <p:pic>
        <p:nvPicPr>
          <p:cNvPr id="10" name="图片 9" descr="65838075918595020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67405" y="3486150"/>
            <a:ext cx="2111375" cy="2238375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589280" y="2063115"/>
            <a:ext cx="9869805" cy="675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1" dirty="0">
                <a:latin typeface="+mn-ea"/>
                <a:ea typeface="+mn-ea"/>
                <a:cs typeface="+mn-ea"/>
                <a:sym typeface="+mn-ea"/>
              </a:rPr>
              <a:t>V</a:t>
            </a:r>
            <a:r>
              <a:rPr lang="zh-CN" altLang="en-US" sz="1800" b="1" dirty="0">
                <a:latin typeface="+mn-ea"/>
                <a:ea typeface="+mn-ea"/>
                <a:cs typeface="+mn-ea"/>
                <a:sym typeface="+mn-ea"/>
              </a:rPr>
              <a:t>ariety of equipment</a:t>
            </a:r>
            <a:r>
              <a:rPr lang="en-US" altLang="zh-CN" sz="1800" b="1" dirty="0">
                <a:latin typeface="+mn-ea"/>
                <a:ea typeface="+mn-ea"/>
                <a:cs typeface="+mn-ea"/>
                <a:sym typeface="+mn-ea"/>
              </a:rPr>
              <a:t>s</a:t>
            </a:r>
            <a:r>
              <a:rPr lang="zh-CN" altLang="en-US" sz="1800" b="1" dirty="0">
                <a:latin typeface="+mn-ea"/>
                <a:ea typeface="+mn-ea"/>
                <a:cs typeface="+mn-ea"/>
                <a:sym typeface="+mn-ea"/>
              </a:rPr>
              <a:t> to ensure the production </a:t>
            </a:r>
            <a:r>
              <a:rPr lang="en-US" altLang="zh-CN" sz="1800" b="1" dirty="0">
                <a:latin typeface="+mn-ea"/>
                <a:ea typeface="+mn-ea"/>
                <a:cs typeface="+mn-ea"/>
                <a:sym typeface="+mn-ea"/>
              </a:rPr>
              <a:t>and quality</a:t>
            </a:r>
            <a:r>
              <a:rPr lang="zh-CN" altLang="en-US" sz="1800" b="1" dirty="0">
                <a:latin typeface="+mn-ea"/>
                <a:ea typeface="+mn-ea"/>
                <a:cs typeface="+mn-ea"/>
                <a:sym typeface="+mn-ea"/>
              </a:rPr>
              <a:t>.</a:t>
            </a:r>
          </a:p>
          <a:p>
            <a:pPr algn="l"/>
            <a:r>
              <a:rPr lang="zh-CN" altLang="en-US" sz="1800" b="1" dirty="0">
                <a:latin typeface="+mn-ea"/>
                <a:ea typeface="+mn-ea"/>
                <a:cs typeface="+mn-ea"/>
                <a:sym typeface="+mn-ea"/>
              </a:rPr>
              <a:t>我公司有多种设备以保证产品的生产及产品质量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。</a:t>
            </a:r>
            <a:endParaRPr lang="zh-CN" altLang="en-US" sz="2000" b="1" dirty="0">
              <a:latin typeface="+mn-ea"/>
              <a:ea typeface="+mn-ea"/>
              <a:cs typeface="+mn-ea"/>
            </a:endParaRPr>
          </a:p>
        </p:txBody>
      </p:sp>
      <p:pic>
        <p:nvPicPr>
          <p:cNvPr id="7" name="图片 6" descr="IMG_20180202_16160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96530" y="3200400"/>
            <a:ext cx="3839210" cy="287972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06400" y="565150"/>
            <a:ext cx="457200" cy="42799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5510" y="362585"/>
            <a:ext cx="10026015" cy="7696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l"/>
            <a:r>
              <a:rPr lang="zh-CN" altLang="en-US" sz="4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</a:rPr>
              <a:t>生产能力</a:t>
            </a:r>
            <a:r>
              <a:rPr lang="en-US" altLang="zh-CN" sz="4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</a:rPr>
              <a:t>Capacity – current staff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765" y="1541145"/>
            <a:ext cx="6082665" cy="5219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+mn-ea"/>
                <a:ea typeface="+mn-ea"/>
                <a:cs typeface="+mn-ea"/>
              </a:rPr>
              <a:t>设备</a:t>
            </a:r>
            <a:r>
              <a:rPr lang="en-US" altLang="zh-CN" sz="2800" b="1" dirty="0">
                <a:latin typeface="+mn-ea"/>
                <a:ea typeface="+mn-ea"/>
                <a:cs typeface="+mn-ea"/>
              </a:rPr>
              <a:t>Equipment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518795" y="1988820"/>
            <a:ext cx="9869805" cy="675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1" dirty="0">
                <a:latin typeface="+mn-ea"/>
                <a:ea typeface="+mn-ea"/>
                <a:cs typeface="+mn-ea"/>
                <a:sym typeface="+mn-ea"/>
              </a:rPr>
              <a:t>V</a:t>
            </a:r>
            <a:r>
              <a:rPr lang="zh-CN" altLang="en-US" sz="1800" b="1" dirty="0">
                <a:latin typeface="+mn-ea"/>
                <a:ea typeface="+mn-ea"/>
                <a:cs typeface="+mn-ea"/>
                <a:sym typeface="+mn-ea"/>
              </a:rPr>
              <a:t>ariety of equipment</a:t>
            </a:r>
            <a:r>
              <a:rPr lang="en-US" altLang="zh-CN" sz="1800" b="1" dirty="0">
                <a:latin typeface="+mn-ea"/>
                <a:ea typeface="+mn-ea"/>
                <a:cs typeface="+mn-ea"/>
                <a:sym typeface="+mn-ea"/>
              </a:rPr>
              <a:t>s</a:t>
            </a:r>
            <a:r>
              <a:rPr lang="zh-CN" altLang="en-US" sz="1800" b="1" dirty="0">
                <a:latin typeface="+mn-ea"/>
                <a:ea typeface="+mn-ea"/>
                <a:cs typeface="+mn-ea"/>
                <a:sym typeface="+mn-ea"/>
              </a:rPr>
              <a:t> to ensure the production </a:t>
            </a:r>
            <a:r>
              <a:rPr lang="en-US" altLang="zh-CN" sz="1800" b="1" dirty="0">
                <a:latin typeface="+mn-ea"/>
                <a:ea typeface="+mn-ea"/>
                <a:cs typeface="+mn-ea"/>
                <a:sym typeface="+mn-ea"/>
              </a:rPr>
              <a:t>and quality</a:t>
            </a:r>
            <a:r>
              <a:rPr lang="zh-CN" altLang="en-US" sz="1800" b="1" dirty="0">
                <a:latin typeface="+mn-ea"/>
                <a:ea typeface="+mn-ea"/>
                <a:cs typeface="+mn-ea"/>
                <a:sym typeface="+mn-ea"/>
              </a:rPr>
              <a:t>.</a:t>
            </a:r>
          </a:p>
          <a:p>
            <a:pPr algn="l"/>
            <a:r>
              <a:rPr lang="zh-CN" altLang="en-US" sz="1800" b="1" dirty="0">
                <a:latin typeface="+mn-ea"/>
                <a:ea typeface="+mn-ea"/>
                <a:cs typeface="+mn-ea"/>
                <a:sym typeface="+mn-ea"/>
              </a:rPr>
              <a:t>我公司有多种设备以保证产品的生产及产品质量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。</a:t>
            </a:r>
            <a:endParaRPr lang="zh-CN" altLang="en-US" sz="2000" b="1" dirty="0">
              <a:latin typeface="+mn-ea"/>
              <a:ea typeface="+mn-ea"/>
              <a:cs typeface="+mn-ea"/>
            </a:endParaRPr>
          </a:p>
        </p:txBody>
      </p:sp>
      <p:pic>
        <p:nvPicPr>
          <p:cNvPr id="14" name="图片 13" descr="615fe9a0e7091a0ca542df20240af7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930" y="5006340"/>
            <a:ext cx="2995930" cy="1685925"/>
          </a:xfrm>
          <a:prstGeom prst="rect">
            <a:avLst/>
          </a:prstGeom>
        </p:spPr>
      </p:pic>
      <p:pic>
        <p:nvPicPr>
          <p:cNvPr id="29" name="图片 28" descr="38b5a1a9e8fc18313ac70f6ec2e3b2a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5930" y="2738755"/>
            <a:ext cx="2962275" cy="2209165"/>
          </a:xfrm>
          <a:prstGeom prst="rect">
            <a:avLst/>
          </a:prstGeom>
        </p:spPr>
      </p:pic>
      <p:pic>
        <p:nvPicPr>
          <p:cNvPr id="20" name="图片 19" descr="48a063b70a14e09d9438c644b78b8d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680" y="2732405"/>
            <a:ext cx="2223770" cy="3959860"/>
          </a:xfrm>
          <a:prstGeom prst="rect">
            <a:avLst/>
          </a:prstGeom>
        </p:spPr>
      </p:pic>
      <p:pic>
        <p:nvPicPr>
          <p:cNvPr id="21" name="图片 20" descr="f9d3ba48303281444e567712f7430c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95" y="2738755"/>
            <a:ext cx="2221230" cy="3953510"/>
          </a:xfrm>
          <a:prstGeom prst="rect">
            <a:avLst/>
          </a:prstGeom>
        </p:spPr>
      </p:pic>
      <p:pic>
        <p:nvPicPr>
          <p:cNvPr id="19" name="图片 18" descr="b48079f99ecbfad31b948567aa30aa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710" y="2738755"/>
            <a:ext cx="2229485" cy="39814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45135" y="589280"/>
            <a:ext cx="460375" cy="46037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6203" y="362894"/>
            <a:ext cx="10035654" cy="7698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l"/>
            <a:r>
              <a:rPr lang="zh-CN" altLang="en-US" sz="4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</a:rPr>
              <a:t>生产能力</a:t>
            </a:r>
            <a:r>
              <a:rPr lang="en-US" altLang="zh-CN" sz="44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</a:rPr>
              <a:t>Capacity – current staff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" y="2510155"/>
            <a:ext cx="10826115" cy="3784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latin typeface="+mn-ea"/>
                <a:ea typeface="+mn-ea"/>
                <a:cs typeface="+mn-ea"/>
              </a:rPr>
              <a:t>Hard folding cover - ALUM: 100 to 120 </a:t>
            </a:r>
            <a:r>
              <a:rPr lang="en-US" altLang="zh-CN" sz="2000" b="1" dirty="0" err="1">
                <a:latin typeface="+mn-ea"/>
                <a:ea typeface="+mn-ea"/>
                <a:cs typeface="+mn-ea"/>
              </a:rPr>
              <a:t>pcs</a:t>
            </a:r>
            <a:r>
              <a:rPr lang="en-US" altLang="zh-CN" sz="2000" b="1" dirty="0">
                <a:latin typeface="+mn-ea"/>
                <a:ea typeface="+mn-ea"/>
                <a:cs typeface="+mn-ea"/>
              </a:rPr>
              <a:t>/ day</a:t>
            </a:r>
            <a:r>
              <a:rPr lang="zh-CN" altLang="en-US" sz="2000" b="1" dirty="0">
                <a:latin typeface="+mn-ea"/>
                <a:ea typeface="+mn-ea"/>
                <a:cs typeface="+mn-ea"/>
              </a:rPr>
              <a:t>，</a:t>
            </a:r>
            <a:r>
              <a:rPr lang="en-US" altLang="zh-CN" sz="2000" b="1" dirty="0">
                <a:latin typeface="+mn-ea"/>
                <a:ea typeface="+mn-ea"/>
                <a:cs typeface="+mn-ea"/>
              </a:rPr>
              <a:t>30000 to 36000pcs/year</a:t>
            </a:r>
          </a:p>
          <a:p>
            <a:pPr algn="l"/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铝板硬式三折 </a:t>
            </a:r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- 100-200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只</a:t>
            </a:r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/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天</a:t>
            </a:r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, 30000-36000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只</a:t>
            </a:r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/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年</a:t>
            </a:r>
            <a:endParaRPr lang="en-US" altLang="zh-CN" sz="2000" b="1" dirty="0">
              <a:latin typeface="+mn-ea"/>
              <a:ea typeface="+mn-ea"/>
              <a:cs typeface="+mn-ea"/>
            </a:endParaRPr>
          </a:p>
          <a:p>
            <a:pPr algn="l"/>
            <a:r>
              <a:rPr lang="en-US" altLang="zh-CN" sz="2000" b="1" dirty="0">
                <a:latin typeface="+mn-ea"/>
                <a:ea typeface="+mn-ea"/>
                <a:cs typeface="+mn-ea"/>
              </a:rPr>
              <a:t>Soft folding cover:</a:t>
            </a:r>
            <a:r>
              <a:rPr lang="zh-CN" altLang="en-US" sz="2000" b="1" dirty="0">
                <a:latin typeface="+mn-ea"/>
                <a:ea typeface="+mn-ea"/>
                <a:cs typeface="+mn-ea"/>
              </a:rPr>
              <a:t> </a:t>
            </a:r>
            <a:r>
              <a:rPr lang="en-US" altLang="zh-CN" sz="2000" b="1" dirty="0">
                <a:latin typeface="+mn-ea"/>
                <a:ea typeface="+mn-ea"/>
                <a:cs typeface="+mn-ea"/>
              </a:rPr>
              <a:t>150 to 170 pcs/ day, 45000 to 51000pcs/year</a:t>
            </a:r>
          </a:p>
          <a:p>
            <a:pPr algn="l"/>
            <a:r>
              <a:rPr lang="zh-CN" altLang="en-US" sz="2000" b="1" dirty="0">
                <a:latin typeface="+mn-ea"/>
                <a:ea typeface="+mn-ea"/>
                <a:cs typeface="+mn-ea"/>
              </a:rPr>
              <a:t>软式三折 </a:t>
            </a:r>
            <a:r>
              <a:rPr lang="en-US" altLang="zh-CN" sz="2000" b="1" dirty="0">
                <a:latin typeface="+mn-ea"/>
                <a:ea typeface="+mn-ea"/>
                <a:cs typeface="+mn-ea"/>
              </a:rPr>
              <a:t>- 150-170</a:t>
            </a:r>
            <a:r>
              <a:rPr lang="zh-CN" altLang="en-US" sz="2000" b="1" dirty="0">
                <a:latin typeface="+mn-ea"/>
                <a:ea typeface="+mn-ea"/>
                <a:cs typeface="+mn-ea"/>
              </a:rPr>
              <a:t>只</a:t>
            </a:r>
            <a:r>
              <a:rPr lang="en-US" altLang="zh-CN" sz="2000" b="1" dirty="0">
                <a:latin typeface="+mn-ea"/>
                <a:ea typeface="+mn-ea"/>
                <a:cs typeface="+mn-ea"/>
              </a:rPr>
              <a:t>/</a:t>
            </a:r>
            <a:r>
              <a:rPr lang="zh-CN" altLang="en-US" sz="2000" b="1" dirty="0">
                <a:latin typeface="+mn-ea"/>
                <a:ea typeface="+mn-ea"/>
                <a:cs typeface="+mn-ea"/>
              </a:rPr>
              <a:t>天，</a:t>
            </a:r>
            <a:r>
              <a:rPr lang="en-US" altLang="zh-CN" sz="2000" b="1" dirty="0">
                <a:latin typeface="+mn-ea"/>
                <a:ea typeface="+mn-ea"/>
                <a:cs typeface="+mn-ea"/>
              </a:rPr>
              <a:t>45000-51000</a:t>
            </a:r>
            <a:r>
              <a:rPr lang="zh-CN" altLang="en-US" sz="2000" b="1" dirty="0">
                <a:latin typeface="+mn-ea"/>
                <a:ea typeface="+mn-ea"/>
                <a:cs typeface="+mn-ea"/>
              </a:rPr>
              <a:t>只</a:t>
            </a:r>
            <a:r>
              <a:rPr lang="en-US" altLang="zh-CN" sz="2000" b="1" dirty="0">
                <a:latin typeface="+mn-ea"/>
                <a:ea typeface="+mn-ea"/>
                <a:cs typeface="+mn-ea"/>
              </a:rPr>
              <a:t>/</a:t>
            </a:r>
            <a:r>
              <a:rPr lang="zh-CN" altLang="en-US" sz="2000" b="1" dirty="0">
                <a:latin typeface="+mn-ea"/>
                <a:ea typeface="+mn-ea"/>
                <a:cs typeface="+mn-ea"/>
              </a:rPr>
              <a:t>年</a:t>
            </a:r>
            <a:endParaRPr lang="en-US" altLang="zh-CN" sz="2000" b="1" dirty="0">
              <a:latin typeface="+mn-ea"/>
              <a:ea typeface="+mn-ea"/>
              <a:cs typeface="+mn-ea"/>
            </a:endParaRPr>
          </a:p>
          <a:p>
            <a:pPr algn="l"/>
            <a:r>
              <a:rPr lang="en-US" altLang="zh-CN" sz="2000" b="1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OR 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或者</a:t>
            </a:r>
            <a:endParaRPr lang="en-US" altLang="zh-CN" sz="2000" b="1" dirty="0">
              <a:solidFill>
                <a:srgbClr val="FF0000"/>
              </a:solidFill>
              <a:latin typeface="+mn-ea"/>
              <a:ea typeface="+mn-ea"/>
              <a:cs typeface="+mn-ea"/>
            </a:endParaRPr>
          </a:p>
          <a:p>
            <a:pPr algn="l"/>
            <a:r>
              <a:rPr lang="en-US" altLang="zh-CN" sz="2000" b="1" dirty="0">
                <a:latin typeface="+mn-ea"/>
                <a:ea typeface="+mn-ea"/>
                <a:cs typeface="+mn-ea"/>
              </a:rPr>
              <a:t>Roll-up cover: 120 to 150 </a:t>
            </a:r>
            <a:r>
              <a:rPr lang="en-US" altLang="zh-CN" sz="2000" b="1" dirty="0" err="1">
                <a:latin typeface="+mn-ea"/>
                <a:ea typeface="+mn-ea"/>
                <a:cs typeface="+mn-ea"/>
              </a:rPr>
              <a:t>pcs</a:t>
            </a:r>
            <a:r>
              <a:rPr lang="en-US" altLang="zh-CN" sz="2000" b="1" dirty="0">
                <a:latin typeface="+mn-ea"/>
                <a:ea typeface="+mn-ea"/>
                <a:cs typeface="+mn-ea"/>
              </a:rPr>
              <a:t>/ day , 28800 to 36000pcs/year</a:t>
            </a:r>
          </a:p>
          <a:p>
            <a:pPr algn="l"/>
            <a:r>
              <a:rPr lang="zh-CN" altLang="en-US" sz="2000" b="1" dirty="0">
                <a:latin typeface="+mn-ea"/>
                <a:ea typeface="+mn-ea"/>
                <a:cs typeface="+mn-ea"/>
              </a:rPr>
              <a:t>卷式车篷 </a:t>
            </a:r>
            <a:r>
              <a:rPr lang="en-US" altLang="zh-CN" sz="2000" b="1" dirty="0">
                <a:latin typeface="+mn-ea"/>
                <a:ea typeface="+mn-ea"/>
                <a:cs typeface="+mn-ea"/>
              </a:rPr>
              <a:t>- 120-150</a:t>
            </a:r>
            <a:r>
              <a:rPr lang="zh-CN" altLang="en-US" sz="2000" b="1" dirty="0">
                <a:latin typeface="+mn-ea"/>
                <a:ea typeface="+mn-ea"/>
                <a:cs typeface="+mn-ea"/>
              </a:rPr>
              <a:t>只</a:t>
            </a:r>
            <a:r>
              <a:rPr lang="en-US" altLang="zh-CN" sz="2000" b="1" dirty="0">
                <a:latin typeface="+mn-ea"/>
                <a:ea typeface="+mn-ea"/>
                <a:cs typeface="+mn-ea"/>
              </a:rPr>
              <a:t>/</a:t>
            </a:r>
            <a:r>
              <a:rPr lang="zh-CN" altLang="en-US" sz="2000" b="1" dirty="0">
                <a:latin typeface="+mn-ea"/>
                <a:ea typeface="+mn-ea"/>
                <a:cs typeface="+mn-ea"/>
              </a:rPr>
              <a:t>天， </a:t>
            </a:r>
            <a:r>
              <a:rPr lang="en-US" altLang="zh-CN" sz="2000" b="1" dirty="0">
                <a:latin typeface="+mn-ea"/>
                <a:ea typeface="+mn-ea"/>
                <a:cs typeface="+mn-ea"/>
              </a:rPr>
              <a:t>28800-36000</a:t>
            </a:r>
            <a:r>
              <a:rPr lang="zh-CN" altLang="en-US" sz="2000" b="1" dirty="0">
                <a:latin typeface="+mn-ea"/>
                <a:ea typeface="+mn-ea"/>
                <a:cs typeface="+mn-ea"/>
              </a:rPr>
              <a:t>只</a:t>
            </a:r>
            <a:r>
              <a:rPr lang="en-US" altLang="zh-CN" sz="2000" b="1" dirty="0">
                <a:latin typeface="+mn-ea"/>
                <a:ea typeface="+mn-ea"/>
                <a:cs typeface="+mn-ea"/>
              </a:rPr>
              <a:t>/</a:t>
            </a:r>
            <a:r>
              <a:rPr lang="zh-CN" altLang="en-US" sz="2000" b="1" dirty="0">
                <a:latin typeface="+mn-ea"/>
                <a:ea typeface="+mn-ea"/>
                <a:cs typeface="+mn-ea"/>
              </a:rPr>
              <a:t>年</a:t>
            </a:r>
            <a:endParaRPr lang="en-US" altLang="zh-CN" sz="2000" b="1" dirty="0">
              <a:latin typeface="+mn-ea"/>
              <a:ea typeface="+mn-ea"/>
              <a:cs typeface="+mn-ea"/>
            </a:endParaRPr>
          </a:p>
          <a:p>
            <a:pPr algn="l"/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GM Hard folding cover – FRP: 80 to 100 </a:t>
            </a:r>
            <a:r>
              <a:rPr lang="en-US" altLang="zh-CN" sz="2000" b="1" dirty="0" err="1">
                <a:latin typeface="+mn-ea"/>
                <a:ea typeface="+mn-ea"/>
                <a:cs typeface="+mn-ea"/>
                <a:sym typeface="+mn-ea"/>
              </a:rPr>
              <a:t>pcs</a:t>
            </a:r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/ day, 24,000 to 30000pcs/year</a:t>
            </a:r>
          </a:p>
          <a:p>
            <a:pPr algn="l"/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GM 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硬式三折车篷 </a:t>
            </a:r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- FRP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款</a:t>
            </a:r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: 80-100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只</a:t>
            </a:r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/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天，</a:t>
            </a:r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24000-36000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只</a:t>
            </a:r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/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年</a:t>
            </a:r>
            <a:endParaRPr lang="en-US" altLang="zh-CN" sz="2000" b="1" dirty="0">
              <a:latin typeface="+mn-ea"/>
              <a:ea typeface="+mn-ea"/>
              <a:cs typeface="+mn-ea"/>
            </a:endParaRPr>
          </a:p>
          <a:p>
            <a:pPr algn="l"/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GM Soft  cover - 100 to 120 </a:t>
            </a:r>
            <a:r>
              <a:rPr lang="en-US" altLang="zh-CN" sz="2000" b="1" dirty="0" err="1">
                <a:latin typeface="+mn-ea"/>
                <a:ea typeface="+mn-ea"/>
                <a:cs typeface="+mn-ea"/>
                <a:sym typeface="+mn-ea"/>
              </a:rPr>
              <a:t>pcs</a:t>
            </a:r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/ day, 30,000 to 36,000pcs/year</a:t>
            </a:r>
          </a:p>
          <a:p>
            <a:pPr algn="l"/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GM 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软式三折车篷 </a:t>
            </a:r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- 100-120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只</a:t>
            </a:r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/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天</a:t>
            </a:r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, 30000-36000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只</a:t>
            </a:r>
            <a:r>
              <a:rPr lang="en-US" altLang="zh-CN" sz="2000" b="1" dirty="0">
                <a:latin typeface="+mn-ea"/>
                <a:ea typeface="+mn-ea"/>
                <a:cs typeface="+mn-ea"/>
                <a:sym typeface="+mn-ea"/>
              </a:rPr>
              <a:t>/</a:t>
            </a:r>
            <a:r>
              <a:rPr lang="zh-CN" altLang="en-US" sz="2000" b="1" dirty="0">
                <a:latin typeface="+mn-ea"/>
                <a:ea typeface="+mn-ea"/>
                <a:cs typeface="+mn-ea"/>
                <a:sym typeface="+mn-ea"/>
              </a:rPr>
              <a:t>年</a:t>
            </a:r>
            <a:endParaRPr lang="en-US" altLang="zh-CN" sz="2000" b="1" dirty="0">
              <a:latin typeface="+mn-ea"/>
              <a:ea typeface="+mn-ea"/>
              <a:cs typeface="+mn-ea"/>
              <a:sym typeface="+mn-ea"/>
            </a:endParaRPr>
          </a:p>
          <a:p>
            <a:pPr algn="l"/>
            <a:endParaRPr lang="zh-CN" altLang="en-US" sz="2000" b="1" dirty="0">
              <a:latin typeface="+mn-ea"/>
              <a:ea typeface="+mn-ea"/>
              <a:cs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605" y="1515110"/>
            <a:ext cx="6082665" cy="5219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+mn-ea"/>
                <a:ea typeface="+mn-ea"/>
                <a:cs typeface="+mn-ea"/>
              </a:rPr>
              <a:t>产量</a:t>
            </a:r>
            <a:r>
              <a:rPr lang="en-US" altLang="zh-CN" sz="2800" b="1" dirty="0">
                <a:latin typeface="+mn-ea"/>
                <a:ea typeface="+mn-ea"/>
                <a:cs typeface="+mn-ea"/>
              </a:rPr>
              <a:t> Capacity</a:t>
            </a:r>
            <a:endParaRPr lang="zh-CN" altLang="en-US" sz="2800" b="1" dirty="0">
              <a:latin typeface="+mn-ea"/>
              <a:ea typeface="+mn-ea"/>
              <a:cs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20" y="5787494"/>
            <a:ext cx="7265035" cy="5219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+mn-ea"/>
                <a:ea typeface="+mn-ea"/>
                <a:cs typeface="+mn-ea"/>
              </a:rPr>
              <a:t>丰富的生产经验</a:t>
            </a:r>
            <a:r>
              <a:rPr lang="en-US" altLang="zh-CN" sz="2800" b="1" dirty="0">
                <a:latin typeface="+mn-ea"/>
                <a:ea typeface="+mn-ea"/>
                <a:cs typeface="+mn-ea"/>
              </a:rPr>
              <a:t>Excellent Production Experience</a:t>
            </a:r>
            <a:endParaRPr lang="zh-CN" altLang="en-US" sz="2800" b="1" dirty="0">
              <a:latin typeface="+mn-ea"/>
              <a:ea typeface="+mn-ea"/>
              <a:cs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5605" y="608330"/>
            <a:ext cx="500380" cy="41846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0627" y="559559"/>
            <a:ext cx="6358255" cy="7067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</a:rPr>
              <a:t>来料检验</a:t>
            </a:r>
            <a:r>
              <a:rPr lang="en-US" altLang="zh-CN" sz="4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</a:rPr>
              <a:t>Receiving Inspection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115" y="1487606"/>
            <a:ext cx="4126865" cy="460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+mn-ea"/>
                <a:ea typeface="+mn-ea"/>
                <a:cs typeface="+mn-ea"/>
              </a:rPr>
              <a:t>1. </a:t>
            </a:r>
            <a:r>
              <a:rPr lang="zh-CN" altLang="en-US" sz="2400" b="1" dirty="0">
                <a:latin typeface="+mn-ea"/>
                <a:ea typeface="+mn-ea"/>
                <a:cs typeface="+mn-ea"/>
              </a:rPr>
              <a:t>供应商选择</a:t>
            </a:r>
            <a:r>
              <a:rPr lang="en-US" altLang="zh-CN" sz="2400" b="1" dirty="0">
                <a:latin typeface="+mn-ea"/>
                <a:ea typeface="+mn-ea"/>
                <a:cs typeface="+mn-ea"/>
              </a:rPr>
              <a:t>Supplier Selection</a:t>
            </a:r>
            <a:endParaRPr lang="zh-CN" altLang="en-US" sz="2400" b="1" dirty="0">
              <a:latin typeface="+mn-ea"/>
              <a:ea typeface="+mn-ea"/>
              <a:cs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820" y="2005801"/>
            <a:ext cx="59182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  <a:cs typeface="+mn-ea"/>
              </a:rPr>
              <a:t>⑴ 合格的供应商</a:t>
            </a:r>
            <a:r>
              <a:rPr lang="en-US" altLang="zh-CN" dirty="0">
                <a:latin typeface="+mn-ea"/>
                <a:ea typeface="+mn-ea"/>
                <a:cs typeface="+mn-ea"/>
              </a:rPr>
              <a:t>Qualified Supplier(Certification eg.9001-2000)</a:t>
            </a:r>
          </a:p>
          <a:p>
            <a:r>
              <a:rPr lang="zh-CN" altLang="en-US" dirty="0">
                <a:latin typeface="+mn-ea"/>
                <a:ea typeface="+mn-ea"/>
                <a:cs typeface="+mn-ea"/>
              </a:rPr>
              <a:t>⑵ 验厂 </a:t>
            </a:r>
            <a:r>
              <a:rPr lang="en-US" altLang="zh-CN" dirty="0">
                <a:latin typeface="+mn-ea"/>
                <a:ea typeface="+mn-ea"/>
                <a:cs typeface="+mn-ea"/>
              </a:rPr>
              <a:t>Factory audit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299" y="2715485"/>
            <a:ext cx="4790365" cy="460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+mn-ea"/>
                <a:ea typeface="+mn-ea"/>
                <a:cs typeface="+mn-ea"/>
              </a:rPr>
              <a:t>2.</a:t>
            </a:r>
            <a:r>
              <a:rPr lang="zh-CN" altLang="en-US" sz="2400" b="1" dirty="0">
                <a:latin typeface="+mn-ea"/>
                <a:ea typeface="+mn-ea"/>
                <a:cs typeface="+mn-ea"/>
              </a:rPr>
              <a:t>样品确认</a:t>
            </a:r>
            <a:r>
              <a:rPr lang="en-US" altLang="zh-CN" sz="2400" b="1" dirty="0">
                <a:latin typeface="+mn-ea"/>
                <a:ea typeface="+mn-ea"/>
                <a:cs typeface="+mn-ea"/>
              </a:rPr>
              <a:t>Sample Confirmation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502" y="3315145"/>
            <a:ext cx="39801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  <a:cs typeface="+mn-ea"/>
              </a:rPr>
              <a:t>⑴技术要求确认</a:t>
            </a:r>
            <a:r>
              <a:rPr lang="en-US" altLang="zh-CN" dirty="0">
                <a:latin typeface="+mn-ea"/>
                <a:ea typeface="+mn-ea"/>
                <a:cs typeface="+mn-ea"/>
              </a:rPr>
              <a:t>Specification Capability</a:t>
            </a:r>
          </a:p>
          <a:p>
            <a:r>
              <a:rPr lang="zh-CN" altLang="en-US" dirty="0">
                <a:latin typeface="+mn-ea"/>
                <a:ea typeface="+mn-ea"/>
                <a:cs typeface="+mn-ea"/>
              </a:rPr>
              <a:t>⑵样品测试检验 </a:t>
            </a:r>
            <a:r>
              <a:rPr lang="en-US" altLang="zh-CN" dirty="0">
                <a:latin typeface="+mn-ea"/>
                <a:ea typeface="+mn-ea"/>
                <a:cs typeface="+mn-ea"/>
              </a:rPr>
              <a:t>Sample Test/Inspection</a:t>
            </a:r>
          </a:p>
          <a:p>
            <a:r>
              <a:rPr lang="zh-CN" altLang="en-US" dirty="0">
                <a:latin typeface="+mn-ea"/>
                <a:ea typeface="+mn-ea"/>
                <a:cs typeface="+mn-ea"/>
              </a:rPr>
              <a:t>⑶封样 </a:t>
            </a:r>
            <a:r>
              <a:rPr lang="en-US" altLang="zh-CN" dirty="0">
                <a:latin typeface="+mn-ea"/>
                <a:ea typeface="+mn-ea"/>
                <a:cs typeface="+mn-ea"/>
              </a:rPr>
              <a:t>Keep Master Sample</a:t>
            </a:r>
            <a:endParaRPr lang="zh-CN" altLang="en-US" dirty="0">
              <a:latin typeface="+mn-ea"/>
              <a:ea typeface="+mn-ea"/>
              <a:cs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083" y="4325501"/>
            <a:ext cx="6171565" cy="460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+mn-ea"/>
                <a:ea typeface="+mn-ea"/>
                <a:cs typeface="+mn-ea"/>
              </a:rPr>
              <a:t>3. </a:t>
            </a:r>
            <a:r>
              <a:rPr lang="zh-CN" altLang="en-US" sz="2400" b="1" dirty="0">
                <a:latin typeface="+mn-ea"/>
                <a:ea typeface="+mn-ea"/>
                <a:cs typeface="+mn-ea"/>
              </a:rPr>
              <a:t>订货与收货</a:t>
            </a:r>
            <a:r>
              <a:rPr lang="en-US" altLang="zh-CN" sz="2400" b="1" dirty="0">
                <a:latin typeface="+mn-ea"/>
                <a:ea typeface="+mn-ea"/>
                <a:cs typeface="+mn-ea"/>
              </a:rPr>
              <a:t>Purchasing &amp; Receiving Inspection</a:t>
            </a:r>
            <a:endParaRPr lang="zh-CN" altLang="en-US" sz="2400" b="1" dirty="0">
              <a:latin typeface="+mn-ea"/>
              <a:ea typeface="+mn-ea"/>
              <a:cs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254" y="4948258"/>
            <a:ext cx="1165552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  <a:cs typeface="+mn-ea"/>
              </a:rPr>
              <a:t>⑴合同要求</a:t>
            </a:r>
            <a:r>
              <a:rPr lang="en-US" altLang="zh-CN" dirty="0">
                <a:latin typeface="+mn-ea"/>
                <a:ea typeface="+mn-ea"/>
                <a:cs typeface="+mn-ea"/>
              </a:rPr>
              <a:t>PO w/ specifications (</a:t>
            </a:r>
            <a:r>
              <a:rPr lang="zh-CN" altLang="en-US" dirty="0">
                <a:latin typeface="+mn-ea"/>
                <a:ea typeface="+mn-ea"/>
                <a:cs typeface="+mn-ea"/>
              </a:rPr>
              <a:t>例如</a:t>
            </a:r>
            <a:r>
              <a:rPr lang="en-US" altLang="zh-CN" dirty="0" err="1">
                <a:latin typeface="+mn-ea"/>
                <a:ea typeface="+mn-ea"/>
                <a:cs typeface="+mn-ea"/>
              </a:rPr>
              <a:t>ie</a:t>
            </a:r>
            <a:r>
              <a:rPr lang="en-US" altLang="zh-CN" dirty="0">
                <a:latin typeface="+mn-ea"/>
                <a:ea typeface="+mn-ea"/>
                <a:cs typeface="+mn-ea"/>
              </a:rPr>
              <a:t>. </a:t>
            </a:r>
            <a:r>
              <a:rPr lang="zh-CN" altLang="en-US" dirty="0">
                <a:latin typeface="+mn-ea"/>
                <a:ea typeface="+mn-ea"/>
                <a:cs typeface="+mn-ea"/>
              </a:rPr>
              <a:t>外观</a:t>
            </a:r>
            <a:r>
              <a:rPr lang="en-US" altLang="zh-CN" dirty="0">
                <a:latin typeface="+mn-ea"/>
                <a:ea typeface="+mn-ea"/>
                <a:cs typeface="+mn-ea"/>
              </a:rPr>
              <a:t>Appearance</a:t>
            </a:r>
            <a:r>
              <a:rPr lang="zh-CN" altLang="en-US" dirty="0">
                <a:latin typeface="+mn-ea"/>
                <a:ea typeface="+mn-ea"/>
                <a:cs typeface="+mn-ea"/>
              </a:rPr>
              <a:t>，尺寸</a:t>
            </a:r>
            <a:r>
              <a:rPr lang="en-US" altLang="zh-CN" dirty="0">
                <a:latin typeface="+mn-ea"/>
                <a:ea typeface="+mn-ea"/>
                <a:cs typeface="+mn-ea"/>
              </a:rPr>
              <a:t>Dimension</a:t>
            </a:r>
            <a:r>
              <a:rPr lang="zh-CN" altLang="en-US" dirty="0">
                <a:latin typeface="+mn-ea"/>
                <a:ea typeface="+mn-ea"/>
                <a:cs typeface="+mn-ea"/>
              </a:rPr>
              <a:t>，材质</a:t>
            </a:r>
            <a:r>
              <a:rPr lang="en-US" altLang="zh-CN" dirty="0">
                <a:latin typeface="+mn-ea"/>
                <a:ea typeface="+mn-ea"/>
                <a:cs typeface="+mn-ea"/>
              </a:rPr>
              <a:t>Material </a:t>
            </a:r>
            <a:r>
              <a:rPr lang="zh-CN" altLang="en-US" dirty="0">
                <a:latin typeface="+mn-ea"/>
                <a:ea typeface="+mn-ea"/>
                <a:cs typeface="+mn-ea"/>
              </a:rPr>
              <a:t>等</a:t>
            </a:r>
            <a:r>
              <a:rPr lang="en-US" altLang="zh-CN" dirty="0">
                <a:latin typeface="+mn-ea"/>
                <a:ea typeface="+mn-ea"/>
                <a:cs typeface="+mn-ea"/>
              </a:rPr>
              <a:t>etc)</a:t>
            </a:r>
          </a:p>
          <a:p>
            <a:r>
              <a:rPr lang="zh-CN" altLang="en-US" dirty="0">
                <a:latin typeface="+mn-ea"/>
                <a:ea typeface="+mn-ea"/>
                <a:cs typeface="+mn-ea"/>
              </a:rPr>
              <a:t>⑵材质证明</a:t>
            </a:r>
            <a:r>
              <a:rPr lang="en-US" altLang="zh-CN" dirty="0">
                <a:latin typeface="+mn-ea"/>
                <a:ea typeface="+mn-ea"/>
                <a:cs typeface="+mn-ea"/>
              </a:rPr>
              <a:t>/ </a:t>
            </a:r>
            <a:r>
              <a:rPr lang="zh-CN" altLang="en-US" dirty="0">
                <a:latin typeface="+mn-ea"/>
                <a:ea typeface="+mn-ea"/>
                <a:cs typeface="+mn-ea"/>
              </a:rPr>
              <a:t>测试报告</a:t>
            </a:r>
            <a:r>
              <a:rPr lang="en-US" altLang="zh-CN" dirty="0">
                <a:latin typeface="+mn-ea"/>
                <a:ea typeface="+mn-ea"/>
                <a:cs typeface="+mn-ea"/>
              </a:rPr>
              <a:t>Mill Cert. / Material Cert. / Lab. Report</a:t>
            </a:r>
          </a:p>
          <a:p>
            <a:r>
              <a:rPr lang="zh-CN" altLang="en-US" dirty="0">
                <a:latin typeface="+mn-ea"/>
                <a:ea typeface="+mn-ea"/>
                <a:cs typeface="+mn-ea"/>
              </a:rPr>
              <a:t>⑶来料检验</a:t>
            </a:r>
            <a:r>
              <a:rPr lang="en-US" altLang="zh-CN" dirty="0">
                <a:latin typeface="+mn-ea"/>
                <a:ea typeface="+mn-ea"/>
                <a:cs typeface="+mn-ea"/>
              </a:rPr>
              <a:t>Receiving Inspection(</a:t>
            </a:r>
            <a:r>
              <a:rPr lang="zh-CN" altLang="en-US" dirty="0">
                <a:latin typeface="+mn-ea"/>
                <a:ea typeface="+mn-ea"/>
                <a:cs typeface="+mn-ea"/>
              </a:rPr>
              <a:t>根据合同要求及封样</a:t>
            </a:r>
            <a:r>
              <a:rPr lang="en-US" altLang="zh-CN" dirty="0">
                <a:latin typeface="+mn-ea"/>
                <a:ea typeface="+mn-ea"/>
                <a:cs typeface="+mn-ea"/>
              </a:rPr>
              <a:t>Per PO and Sealed Master Sample)</a:t>
            </a:r>
          </a:p>
          <a:p>
            <a:r>
              <a:rPr lang="zh-CN" altLang="en-US" dirty="0">
                <a:latin typeface="+mn-ea"/>
                <a:ea typeface="+mn-ea"/>
                <a:cs typeface="+mn-ea"/>
              </a:rPr>
              <a:t>⑷不定期送检</a:t>
            </a:r>
            <a:r>
              <a:rPr lang="en-US" altLang="zh-CN" dirty="0">
                <a:latin typeface="+mn-ea"/>
                <a:ea typeface="+mn-ea"/>
                <a:cs typeface="+mn-ea"/>
              </a:rPr>
              <a:t>Random Inspection</a:t>
            </a:r>
          </a:p>
        </p:txBody>
      </p:sp>
      <p:pic>
        <p:nvPicPr>
          <p:cNvPr id="14" name="图片 13" descr="TS证书 英文版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98654" y="1364775"/>
            <a:ext cx="2493346" cy="3529542"/>
          </a:xfrm>
          <a:prstGeom prst="rect">
            <a:avLst/>
          </a:prstGeom>
        </p:spPr>
      </p:pic>
      <p:pic>
        <p:nvPicPr>
          <p:cNvPr id="15" name="图片 14" descr="BG6BK ISO格式检测报告1.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09480" y="1412163"/>
            <a:ext cx="2262401" cy="301653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05435" y="698500"/>
            <a:ext cx="448945" cy="42799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6" grpId="0" bldLvl="0" animBg="1"/>
      <p:bldP spid="7" grpId="0"/>
      <p:bldP spid="8" grpId="0" bldLvl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1821" y="600500"/>
            <a:ext cx="5396230" cy="7067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</a:rPr>
              <a:t>过程控制</a:t>
            </a:r>
            <a:r>
              <a:rPr lang="en-US" altLang="zh-CN" sz="4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</a:rPr>
              <a:t>Process Control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206" y="1720456"/>
            <a:ext cx="7762875" cy="1660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1. 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生产准备</a:t>
            </a:r>
            <a:r>
              <a:rPr lang="en-US" altLang="zh-CN" sz="2400" b="1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Preparation</a:t>
            </a:r>
          </a:p>
          <a:p>
            <a:pPr algn="l"/>
            <a:endParaRPr lang="en-US" altLang="zh-CN" sz="2400" b="1" dirty="0">
              <a:solidFill>
                <a:schemeClr val="tx1"/>
              </a:solidFill>
              <a:latin typeface="+mn-ea"/>
              <a:ea typeface="+mn-ea"/>
              <a:cs typeface="+mn-ea"/>
            </a:endParaRPr>
          </a:p>
          <a:p>
            <a:pPr algn="l"/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    ⑴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审阅订单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PO Reviewing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（理解特殊需求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Special Requirements Understanding)</a:t>
            </a:r>
          </a:p>
          <a:p>
            <a:pPr algn="l"/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    ⑵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制定工序标准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Create Process Standards For Each Work Station</a:t>
            </a:r>
          </a:p>
          <a:p>
            <a:pPr algn="l"/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    ⑶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任务下达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员工培训 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Assign Production Task / Training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3583" y="3653811"/>
            <a:ext cx="7221220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+mn-ea"/>
                <a:ea typeface="+mn-ea"/>
                <a:cs typeface="+mn-ea"/>
              </a:rPr>
              <a:t>2. </a:t>
            </a:r>
            <a:r>
              <a:rPr lang="zh-CN" altLang="en-US" sz="2400" b="1" dirty="0">
                <a:latin typeface="+mn-ea"/>
                <a:ea typeface="+mn-ea"/>
                <a:cs typeface="+mn-ea"/>
              </a:rPr>
              <a:t>生产过程</a:t>
            </a:r>
            <a:r>
              <a:rPr lang="en-US" altLang="zh-CN" sz="2400" b="1" dirty="0">
                <a:latin typeface="+mn-ea"/>
                <a:ea typeface="+mn-ea"/>
                <a:cs typeface="+mn-ea"/>
              </a:rPr>
              <a:t>Production Process</a:t>
            </a:r>
          </a:p>
          <a:p>
            <a:endParaRPr lang="en-US" altLang="zh-CN" sz="2400" b="1" dirty="0">
              <a:solidFill>
                <a:srgbClr val="FF0000"/>
              </a:solidFill>
              <a:latin typeface="+mn-ea"/>
              <a:ea typeface="+mn-ea"/>
              <a:cs typeface="+mn-ea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    ⑴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制定作业指导书（各工序）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Create Operation Instruction(each process)</a:t>
            </a:r>
          </a:p>
          <a:p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    ⑵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制定检验标准 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(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各工序）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 Create Inspection Standards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（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each process)</a:t>
            </a:r>
          </a:p>
          <a:p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    ⑶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自检（各工序）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Self Inspection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（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each process)</a:t>
            </a:r>
          </a:p>
          <a:p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    ⑷下一工序检验上一工序（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next process inspects previous one)</a:t>
            </a:r>
          </a:p>
          <a:p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    ⑸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巡检</a:t>
            </a:r>
            <a:r>
              <a:rPr lang="en-US" altLang="zh-CN" dirty="0">
                <a:latin typeface="+mn-ea"/>
                <a:ea typeface="+mn-ea"/>
                <a:cs typeface="+mn-ea"/>
              </a:rPr>
              <a:t>Periodic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 Inspection</a:t>
            </a:r>
          </a:p>
        </p:txBody>
      </p:sp>
      <p:sp>
        <p:nvSpPr>
          <p:cNvPr id="5" name="矩形 4"/>
          <p:cNvSpPr/>
          <p:nvPr/>
        </p:nvSpPr>
        <p:spPr>
          <a:xfrm>
            <a:off x="619760" y="724535"/>
            <a:ext cx="471805" cy="45974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1821" y="600500"/>
            <a:ext cx="5396230" cy="7067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</a:rPr>
              <a:t>过程控制</a:t>
            </a:r>
            <a:r>
              <a:rPr lang="en-US" altLang="zh-CN" sz="4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</a:rPr>
              <a:t>Process Control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1091810" y="1386136"/>
            <a:ext cx="8807450" cy="1568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457200" indent="-457200" algn="l"/>
            <a:r>
              <a:rPr lang="en-US" altLang="zh-CN" sz="2400" b="1" dirty="0">
                <a:latin typeface="+mn-ea"/>
                <a:ea typeface="+mn-ea"/>
                <a:cs typeface="+mn-ea"/>
              </a:rPr>
              <a:t>1.  </a:t>
            </a:r>
            <a:r>
              <a:rPr lang="zh-CN" altLang="en-US" sz="2400" b="1" dirty="0">
                <a:latin typeface="+mn-ea"/>
                <a:ea typeface="+mn-ea"/>
                <a:cs typeface="+mn-ea"/>
              </a:rPr>
              <a:t>首件检验（每批次第一件必检）</a:t>
            </a:r>
          </a:p>
          <a:p>
            <a:pPr marL="457200" indent="-457200" algn="l"/>
            <a:r>
              <a:rPr lang="zh-CN" altLang="en-US" sz="2400" b="1" dirty="0">
                <a:latin typeface="+mn-ea"/>
                <a:ea typeface="+mn-ea"/>
                <a:cs typeface="+mn-ea"/>
              </a:rPr>
              <a:t> First </a:t>
            </a:r>
            <a:r>
              <a:rPr lang="en-US" altLang="zh-CN" sz="2400" b="1" dirty="0">
                <a:latin typeface="+mn-ea"/>
                <a:ea typeface="+mn-ea"/>
                <a:cs typeface="+mn-ea"/>
              </a:rPr>
              <a:t>P</a:t>
            </a:r>
            <a:r>
              <a:rPr lang="zh-CN" altLang="en-US" sz="2400" b="1" dirty="0">
                <a:latin typeface="+mn-ea"/>
                <a:ea typeface="+mn-ea"/>
                <a:cs typeface="+mn-ea"/>
              </a:rPr>
              <a:t>iece Inspection (the first piece of each batch must be </a:t>
            </a:r>
            <a:r>
              <a:rPr lang="en-US" altLang="zh-CN" sz="2400" b="1" dirty="0">
                <a:latin typeface="+mn-ea"/>
                <a:ea typeface="+mn-ea"/>
                <a:cs typeface="+mn-ea"/>
              </a:rPr>
              <a:t>inspected</a:t>
            </a:r>
            <a:r>
              <a:rPr lang="zh-CN" altLang="en-US" sz="2400" b="1" dirty="0">
                <a:latin typeface="+mn-ea"/>
                <a:ea typeface="+mn-ea"/>
                <a:cs typeface="+mn-ea"/>
              </a:rPr>
              <a:t>)</a:t>
            </a:r>
          </a:p>
          <a:p>
            <a:pPr marL="457200" indent="-457200" algn="l"/>
            <a:endParaRPr lang="zh-CN" altLang="en-US" sz="2400" b="1" dirty="0">
              <a:latin typeface="+mn-ea"/>
              <a:ea typeface="+mn-ea"/>
              <a:cs typeface="+mn-ea"/>
            </a:endParaRPr>
          </a:p>
          <a:p>
            <a:pPr marL="457200" indent="-457200" algn="l"/>
            <a:r>
              <a:rPr lang="en-US" altLang="zh-CN" sz="2400" b="1" dirty="0">
                <a:latin typeface="+mn-ea"/>
                <a:ea typeface="+mn-ea"/>
                <a:cs typeface="+mn-ea"/>
              </a:rPr>
              <a:t>2.  </a:t>
            </a:r>
            <a:r>
              <a:rPr lang="zh-CN" altLang="en-US" sz="2400" b="1" dirty="0">
                <a:latin typeface="+mn-ea"/>
                <a:ea typeface="+mn-ea"/>
                <a:cs typeface="+mn-ea"/>
              </a:rPr>
              <a:t>巡检（每二小时抽检）</a:t>
            </a:r>
            <a:r>
              <a:rPr lang="en-US" altLang="zh-CN" sz="2400" b="1" dirty="0">
                <a:latin typeface="+mn-ea"/>
                <a:ea typeface="+mn-ea"/>
                <a:cs typeface="+mn-ea"/>
              </a:rPr>
              <a:t>Periodic I</a:t>
            </a:r>
            <a:r>
              <a:rPr lang="zh-CN" altLang="en-US" sz="2400" b="1" dirty="0">
                <a:latin typeface="+mn-ea"/>
                <a:ea typeface="+mn-ea"/>
                <a:cs typeface="+mn-ea"/>
              </a:rPr>
              <a:t>nspection</a:t>
            </a:r>
            <a:r>
              <a:rPr lang="en-US" altLang="zh-CN" sz="2400" b="1" dirty="0">
                <a:latin typeface="+mn-ea"/>
                <a:ea typeface="+mn-ea"/>
                <a:cs typeface="+mn-ea"/>
              </a:rPr>
              <a:t>(</a:t>
            </a:r>
            <a:r>
              <a:rPr lang="zh-CN" altLang="en-US" sz="2400" b="1" dirty="0">
                <a:latin typeface="+mn-ea"/>
                <a:ea typeface="+mn-ea"/>
                <a:cs typeface="+mn-ea"/>
              </a:rPr>
              <a:t>spot check per 2 hours</a:t>
            </a:r>
            <a:r>
              <a:rPr lang="en-US" altLang="zh-CN" sz="2400" b="1" dirty="0">
                <a:latin typeface="+mn-ea"/>
                <a:ea typeface="+mn-ea"/>
                <a:cs typeface="+mn-ea"/>
              </a:rPr>
              <a:t>)</a:t>
            </a:r>
          </a:p>
        </p:txBody>
      </p:sp>
      <p:pic>
        <p:nvPicPr>
          <p:cNvPr id="7" name="图片 6" descr="Image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5835" y="3458845"/>
            <a:ext cx="4371975" cy="3183890"/>
          </a:xfrm>
          <a:prstGeom prst="rect">
            <a:avLst/>
          </a:prstGeom>
        </p:spPr>
      </p:pic>
      <p:pic>
        <p:nvPicPr>
          <p:cNvPr id="8" name="图片 7" descr="Image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9145" y="3466465"/>
            <a:ext cx="4363085" cy="31762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1670" y="728980"/>
            <a:ext cx="429895" cy="45021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/>
          <p:nvPr/>
        </p:nvSpPr>
        <p:spPr>
          <a:xfrm>
            <a:off x="1187355" y="559558"/>
            <a:ext cx="5428615" cy="7067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</a:rPr>
              <a:t>最终检查</a:t>
            </a:r>
            <a:r>
              <a:rPr lang="en-US" altLang="zh-CN" sz="40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cs typeface="+mn-ea"/>
              </a:rPr>
              <a:t>Final Inspection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1266190" y="1597025"/>
            <a:ext cx="9060180" cy="19380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/>
            <a:r>
              <a:rPr lang="en-US" altLang="zh-CN" sz="2400" b="1" dirty="0">
                <a:latin typeface="+mn-ea"/>
                <a:ea typeface="+mn-ea"/>
                <a:cs typeface="+mn-ea"/>
              </a:rPr>
              <a:t>1.  </a:t>
            </a:r>
            <a:r>
              <a:rPr lang="zh-CN" altLang="en-US" sz="2400" b="1" dirty="0">
                <a:latin typeface="+mn-ea"/>
                <a:ea typeface="+mn-ea"/>
                <a:cs typeface="+mn-ea"/>
              </a:rPr>
              <a:t>成品检验（每件必查）</a:t>
            </a:r>
            <a:r>
              <a:rPr lang="en-US" altLang="zh-CN" sz="2400" b="1" dirty="0">
                <a:latin typeface="+mn-ea"/>
                <a:ea typeface="+mn-ea"/>
                <a:cs typeface="+mn-ea"/>
              </a:rPr>
              <a:t>Finished Products Inspection(each cover)</a:t>
            </a:r>
          </a:p>
          <a:p>
            <a:pPr marL="457200" indent="-457200"/>
            <a:endParaRPr lang="en-US" altLang="zh-CN" sz="2400" b="1" dirty="0">
              <a:latin typeface="+mn-ea"/>
              <a:ea typeface="+mn-ea"/>
              <a:cs typeface="+mn-ea"/>
            </a:endParaRPr>
          </a:p>
          <a:p>
            <a:r>
              <a:rPr lang="en-US" altLang="zh-CN" sz="2400" b="1" dirty="0">
                <a:latin typeface="+mn-ea"/>
                <a:ea typeface="+mn-ea"/>
                <a:cs typeface="+mn-ea"/>
              </a:rPr>
              <a:t>2.  </a:t>
            </a:r>
            <a:r>
              <a:rPr lang="zh-CN" altLang="en-US" sz="2400" b="1" dirty="0">
                <a:latin typeface="+mn-ea"/>
                <a:ea typeface="+mn-ea"/>
                <a:cs typeface="+mn-ea"/>
              </a:rPr>
              <a:t>出货抽查（每品种必查）</a:t>
            </a:r>
            <a:r>
              <a:rPr lang="en-US" altLang="zh-CN" sz="2400" b="1" dirty="0">
                <a:latin typeface="+mn-ea"/>
                <a:ea typeface="+mn-ea"/>
                <a:cs typeface="+mn-ea"/>
              </a:rPr>
              <a:t>Spot Inspection Before Shipping(each part number)</a:t>
            </a:r>
          </a:p>
          <a:p>
            <a:endParaRPr lang="en-US" altLang="zh-CN" sz="2400" b="1" dirty="0">
              <a:latin typeface="+mn-ea"/>
              <a:ea typeface="+mn-ea"/>
              <a:cs typeface="+mn-ea"/>
            </a:endParaRPr>
          </a:p>
        </p:txBody>
      </p:sp>
      <p:pic>
        <p:nvPicPr>
          <p:cNvPr id="8" name="图片 7" descr="IMG_54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8203" y="3419963"/>
            <a:ext cx="4112136" cy="2955437"/>
          </a:xfrm>
          <a:prstGeom prst="rect">
            <a:avLst/>
          </a:prstGeom>
        </p:spPr>
      </p:pic>
      <p:pic>
        <p:nvPicPr>
          <p:cNvPr id="9" name="图片 8" descr="IMG_54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4866" y="3045347"/>
            <a:ext cx="4440071" cy="333005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19455" y="721360"/>
            <a:ext cx="467995" cy="39306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7922" y="382138"/>
            <a:ext cx="4915535" cy="7067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+mn-ea"/>
              </a:rPr>
              <a:t>特殊问题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+mn-ea"/>
              </a:rPr>
              <a:t>Special Issues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+mn-ea"/>
              <a:ea typeface="+mn-ea"/>
              <a:cs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252" y="1419366"/>
            <a:ext cx="109728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zh-CN" sz="2400" b="1" dirty="0">
                <a:latin typeface="+mn-ea"/>
                <a:ea typeface="+mn-ea"/>
                <a:cs typeface="+mn-ea"/>
              </a:rPr>
              <a:t>1.</a:t>
            </a:r>
            <a:r>
              <a:rPr lang="zh-CN" altLang="en-US" sz="2400" b="1" dirty="0">
                <a:latin typeface="+mn-ea"/>
                <a:ea typeface="+mn-ea"/>
                <a:cs typeface="+mn-ea"/>
              </a:rPr>
              <a:t>复合板研发过程</a:t>
            </a:r>
            <a:r>
              <a:rPr lang="en-US" altLang="zh-CN" sz="2400" b="1" dirty="0">
                <a:latin typeface="+mn-ea"/>
                <a:ea typeface="+mn-ea"/>
                <a:cs typeface="+mn-ea"/>
              </a:rPr>
              <a:t>R&amp;D process for the FRP panels and aluminum panels</a:t>
            </a:r>
          </a:p>
          <a:p>
            <a:pPr marL="342900" indent="-342900"/>
            <a:r>
              <a:rPr lang="en-US" altLang="zh-CN" sz="2000" dirty="0">
                <a:latin typeface="+mn-ea"/>
                <a:ea typeface="+mn-ea"/>
                <a:cs typeface="+mn-ea"/>
              </a:rPr>
              <a:t>  ⑴</a:t>
            </a:r>
            <a:r>
              <a:rPr lang="zh-CN" altLang="en-US" sz="2000" dirty="0">
                <a:latin typeface="+mn-ea"/>
                <a:ea typeface="+mn-ea"/>
                <a:cs typeface="+mn-ea"/>
              </a:rPr>
              <a:t>方案设计</a:t>
            </a:r>
            <a:r>
              <a:rPr lang="en-US" altLang="zh-CN" sz="2000" dirty="0">
                <a:latin typeface="+mn-ea"/>
                <a:ea typeface="+mn-ea"/>
                <a:cs typeface="+mn-ea"/>
              </a:rPr>
              <a:t>Design</a:t>
            </a:r>
          </a:p>
          <a:p>
            <a:pPr marL="342900" indent="-342900"/>
            <a:r>
              <a:rPr lang="en-US" altLang="zh-CN" sz="2000" dirty="0">
                <a:latin typeface="+mn-ea"/>
                <a:ea typeface="+mn-ea"/>
                <a:cs typeface="+mn-ea"/>
              </a:rPr>
              <a:t>  ⑵</a:t>
            </a:r>
            <a:r>
              <a:rPr lang="zh-CN" altLang="en-US" sz="2000" dirty="0">
                <a:latin typeface="+mn-ea"/>
                <a:ea typeface="+mn-ea"/>
                <a:cs typeface="+mn-ea"/>
              </a:rPr>
              <a:t>加工工艺制定</a:t>
            </a:r>
            <a:r>
              <a:rPr lang="en-US" altLang="zh-CN" sz="2000" dirty="0">
                <a:latin typeface="+mn-ea"/>
                <a:ea typeface="+mn-ea"/>
                <a:cs typeface="+mn-ea"/>
              </a:rPr>
              <a:t>Process </a:t>
            </a:r>
          </a:p>
          <a:p>
            <a:pPr marL="342900" indent="-342900"/>
            <a:r>
              <a:rPr lang="en-US" altLang="zh-CN" sz="2000" dirty="0">
                <a:latin typeface="+mn-ea"/>
                <a:ea typeface="+mn-ea"/>
                <a:cs typeface="+mn-ea"/>
              </a:rPr>
              <a:t>  ⑶</a:t>
            </a:r>
            <a:r>
              <a:rPr lang="zh-CN" altLang="en-US" sz="2000" dirty="0">
                <a:latin typeface="+mn-ea"/>
                <a:ea typeface="+mn-ea"/>
                <a:cs typeface="+mn-ea"/>
              </a:rPr>
              <a:t>测试 </a:t>
            </a:r>
            <a:r>
              <a:rPr lang="en-US" altLang="zh-CN" sz="2000" dirty="0">
                <a:latin typeface="+mn-ea"/>
                <a:ea typeface="+mn-ea"/>
                <a:cs typeface="+mn-ea"/>
              </a:rPr>
              <a:t>Test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2956" y="2784143"/>
            <a:ext cx="280035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+mn-ea"/>
                <a:ea typeface="+mn-ea"/>
              </a:rPr>
              <a:t>R&amp;D Process For FRP Panel</a:t>
            </a:r>
            <a:endParaRPr lang="zh-CN" altLang="en-US" b="1" dirty="0">
              <a:latin typeface="+mn-ea"/>
              <a:ea typeface="+mn-ea"/>
            </a:endParaRPr>
          </a:p>
        </p:txBody>
      </p:sp>
      <p:pic>
        <p:nvPicPr>
          <p:cNvPr id="7" name="图片 6" descr="QQ截图201606201546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31762"/>
            <a:ext cx="12192000" cy="36262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52450" y="1371600"/>
            <a:ext cx="10093325" cy="1059815"/>
          </a:xfrm>
        </p:spPr>
        <p:txBody>
          <a:bodyPr/>
          <a:lstStyle/>
          <a:p>
            <a:r>
              <a:rPr lang="en-US" altLang="zh-CN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+mn-ea"/>
                <a:ea typeface="+mn-ea"/>
                <a:cs typeface="+mn-lt"/>
              </a:rPr>
              <a:t>Contents</a:t>
            </a:r>
            <a:r>
              <a:rPr lang="en-US" altLang="zh-CN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+mn-ea"/>
                <a:ea typeface="+mn-ea"/>
                <a:cs typeface="+mn-ea"/>
              </a:rPr>
              <a:t>: </a:t>
            </a:r>
            <a:r>
              <a:rPr lang="zh-CN" altLang="en-US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+mn-ea"/>
                <a:ea typeface="+mn-ea"/>
                <a:cs typeface="+mn-ea"/>
              </a:rPr>
              <a:t>目录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058535" y="2508885"/>
            <a:ext cx="5940425" cy="3468370"/>
          </a:xfrm>
        </p:spPr>
        <p:txBody>
          <a:bodyPr>
            <a:normAutofit/>
          </a:bodyPr>
          <a:lstStyle/>
          <a:p>
            <a:pPr algn="l"/>
            <a:r>
              <a:rPr lang="en-US" altLang="zh-CN"/>
              <a:t>    </a:t>
            </a:r>
            <a:r>
              <a:rPr lang="en-US" altLang="zh-CN">
                <a:latin typeface="+mn-ea"/>
                <a:cs typeface="+mn-ea"/>
              </a:rPr>
              <a:t>01 / </a:t>
            </a:r>
            <a:r>
              <a:rPr lang="zh-CN" altLang="en-US" b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+mn-ea"/>
                <a:cs typeface="+mn-ea"/>
              </a:rPr>
              <a:t>关于我们 </a:t>
            </a:r>
            <a:r>
              <a:rPr lang="en-US" altLang="zh-CN">
                <a:latin typeface="+mn-ea"/>
                <a:cs typeface="+mn-ea"/>
              </a:rPr>
              <a:t>About Us            </a:t>
            </a:r>
          </a:p>
          <a:p>
            <a:pPr algn="l"/>
            <a:r>
              <a:rPr lang="en-US" altLang="zh-CN">
                <a:latin typeface="+mn-ea"/>
                <a:cs typeface="+mn-ea"/>
              </a:rPr>
              <a:t>    02 /</a:t>
            </a:r>
            <a:r>
              <a:rPr lang="en-US" altLang="zh-CN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+mn-ea"/>
                <a:cs typeface="+mn-ea"/>
              </a:rPr>
              <a:t> </a:t>
            </a:r>
            <a:r>
              <a:rPr lang="zh-CN" altLang="en-US" b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+mn-ea"/>
                <a:cs typeface="+mn-ea"/>
              </a:rPr>
              <a:t>企业文化</a:t>
            </a:r>
            <a:r>
              <a:rPr lang="zh-CN" altLang="en-US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+mn-ea"/>
                <a:cs typeface="+mn-ea"/>
              </a:rPr>
              <a:t> </a:t>
            </a:r>
            <a:r>
              <a:rPr lang="en-US" altLang="zh-CN">
                <a:latin typeface="+mn-ea"/>
                <a:cs typeface="+mn-ea"/>
              </a:rPr>
              <a:t>Corporate Culture</a:t>
            </a:r>
          </a:p>
          <a:p>
            <a:pPr algn="l"/>
            <a:r>
              <a:rPr lang="en-US" altLang="zh-CN">
                <a:latin typeface="+mn-ea"/>
                <a:cs typeface="+mn-ea"/>
              </a:rPr>
              <a:t>    03 / </a:t>
            </a:r>
            <a:r>
              <a:rPr lang="zh-CN" altLang="en-US" b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+mn-ea"/>
                <a:cs typeface="+mn-ea"/>
              </a:rPr>
              <a:t>产品与服务</a:t>
            </a:r>
            <a:r>
              <a:rPr lang="zh-CN" altLang="en-US">
                <a:latin typeface="+mn-ea"/>
                <a:cs typeface="+mn-ea"/>
              </a:rPr>
              <a:t> </a:t>
            </a:r>
            <a:r>
              <a:rPr lang="en-US" altLang="zh-CN">
                <a:latin typeface="+mn-ea"/>
                <a:cs typeface="+mn-ea"/>
              </a:rPr>
              <a:t>Product &amp; Service</a:t>
            </a:r>
          </a:p>
          <a:p>
            <a:pPr algn="l"/>
            <a:r>
              <a:rPr lang="en-US" altLang="zh-CN">
                <a:latin typeface="+mn-ea"/>
                <a:cs typeface="+mn-ea"/>
              </a:rPr>
              <a:t>    04 / </a:t>
            </a:r>
            <a:r>
              <a:rPr lang="zh-CN" altLang="en-US" b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+mn-ea"/>
                <a:cs typeface="+mn-ea"/>
              </a:rPr>
              <a:t>市场概况</a:t>
            </a:r>
            <a:r>
              <a:rPr lang="zh-CN" altLang="en-US">
                <a:latin typeface="+mn-ea"/>
                <a:cs typeface="+mn-ea"/>
              </a:rPr>
              <a:t> </a:t>
            </a:r>
            <a:r>
              <a:rPr lang="en-US" altLang="zh-CN">
                <a:latin typeface="+mn-ea"/>
                <a:cs typeface="+mn-ea"/>
              </a:rPr>
              <a:t>Market Situation</a:t>
            </a:r>
          </a:p>
          <a:p>
            <a:pPr algn="l"/>
            <a:r>
              <a:rPr lang="en-US" altLang="zh-CN">
                <a:latin typeface="+mn-ea"/>
                <a:cs typeface="+mn-ea"/>
              </a:rPr>
              <a:t>    05 / </a:t>
            </a:r>
            <a:r>
              <a:rPr lang="zh-CN" altLang="en-US" b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+mn-ea"/>
                <a:cs typeface="+mn-ea"/>
              </a:rPr>
              <a:t>展望未来</a:t>
            </a:r>
            <a:r>
              <a:rPr lang="zh-CN" altLang="en-US">
                <a:latin typeface="+mn-ea"/>
                <a:cs typeface="+mn-ea"/>
              </a:rPr>
              <a:t>  </a:t>
            </a:r>
            <a:r>
              <a:rPr lang="en-US" altLang="zh-CN">
                <a:latin typeface="+mn-ea"/>
                <a:cs typeface="+mn-ea"/>
              </a:rPr>
              <a:t>Look Ahead</a:t>
            </a:r>
          </a:p>
          <a:p>
            <a:pPr algn="l"/>
            <a:r>
              <a:rPr lang="en-US" altLang="zh-CN">
                <a:latin typeface="+mn-ea"/>
                <a:cs typeface="+mn-ea"/>
              </a:rPr>
              <a:t>    06/ </a:t>
            </a:r>
            <a:r>
              <a:rPr lang="zh-CN" altLang="en-US" b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+mn-ea"/>
                <a:cs typeface="+mn-ea"/>
              </a:rPr>
              <a:t>联系我们 </a:t>
            </a:r>
            <a:r>
              <a:rPr lang="en-US" altLang="zh-CN">
                <a:latin typeface="+mn-ea"/>
                <a:cs typeface="+mn-ea"/>
              </a:rPr>
              <a:t>Contact Us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6450" y="2661920"/>
            <a:ext cx="2712720" cy="2984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855" y="1039495"/>
            <a:ext cx="3236595" cy="2309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855" y="3348990"/>
            <a:ext cx="3149600" cy="22974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218" y="409433"/>
            <a:ext cx="4915535" cy="7067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+mn-ea"/>
              </a:rPr>
              <a:t>特殊问题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+mn-ea"/>
              </a:rPr>
              <a:t>Special Issues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+mn-ea"/>
              <a:ea typeface="+mn-ea"/>
              <a:cs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2954" y="1364775"/>
            <a:ext cx="11750723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zh-CN" sz="2400" b="1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2. 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测试能力</a:t>
            </a:r>
            <a:r>
              <a:rPr lang="en-US" altLang="zh-CN" sz="2400" b="1" dirty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Testing Capability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 </a:t>
            </a:r>
          </a:p>
          <a:p>
            <a:pPr marL="342900" indent="-342900"/>
            <a:endParaRPr lang="en-US" altLang="zh-CN" sz="2400" b="1" dirty="0">
              <a:solidFill>
                <a:srgbClr val="FF0000"/>
              </a:solidFill>
              <a:latin typeface="+mn-ea"/>
              <a:ea typeface="+mn-ea"/>
              <a:cs typeface="+mn-ea"/>
            </a:endParaRPr>
          </a:p>
          <a:p>
            <a:pPr marL="342900" indent="-342900"/>
            <a:r>
              <a:rPr lang="en-US" altLang="zh-CN" dirty="0">
                <a:latin typeface="+mn-ea"/>
                <a:ea typeface="+mn-ea"/>
                <a:cs typeface="+mn-ea"/>
              </a:rPr>
              <a:t>     ⑴</a:t>
            </a:r>
            <a:r>
              <a:rPr lang="zh-CN" altLang="en-US" dirty="0">
                <a:latin typeface="+mn-ea"/>
                <a:ea typeface="+mn-ea"/>
                <a:cs typeface="+mn-ea"/>
              </a:rPr>
              <a:t>抗</a:t>
            </a:r>
            <a:r>
              <a:rPr lang="en-US" altLang="zh-CN" dirty="0">
                <a:latin typeface="+mn-ea"/>
                <a:ea typeface="+mn-ea"/>
                <a:cs typeface="+mn-ea"/>
              </a:rPr>
              <a:t>UV/</a:t>
            </a:r>
            <a:r>
              <a:rPr lang="zh-CN" altLang="en-US" dirty="0">
                <a:latin typeface="+mn-ea"/>
                <a:ea typeface="+mn-ea"/>
                <a:cs typeface="+mn-ea"/>
              </a:rPr>
              <a:t>尺寸稳定性</a:t>
            </a:r>
            <a:r>
              <a:rPr lang="en-US" altLang="zh-CN" dirty="0">
                <a:latin typeface="+mn-ea"/>
                <a:ea typeface="+mn-ea"/>
                <a:cs typeface="+mn-ea"/>
              </a:rPr>
              <a:t>/</a:t>
            </a:r>
            <a:r>
              <a:rPr lang="zh-CN" altLang="en-US" dirty="0">
                <a:latin typeface="+mn-ea"/>
                <a:ea typeface="+mn-ea"/>
                <a:cs typeface="+mn-ea"/>
              </a:rPr>
              <a:t>道路试验检测 </a:t>
            </a:r>
            <a:r>
              <a:rPr lang="en-US" altLang="zh-CN" dirty="0" err="1">
                <a:latin typeface="+mn-ea"/>
                <a:ea typeface="+mn-ea"/>
                <a:cs typeface="+mn-ea"/>
              </a:rPr>
              <a:t>Weatherometer</a:t>
            </a:r>
            <a:r>
              <a:rPr lang="en-US" altLang="zh-CN" dirty="0">
                <a:latin typeface="+mn-ea"/>
                <a:ea typeface="+mn-ea"/>
                <a:cs typeface="+mn-ea"/>
              </a:rPr>
              <a:t> Resistance/Dimension Stability(</a:t>
            </a:r>
            <a:r>
              <a:rPr lang="zh-CN" altLang="en-US" dirty="0">
                <a:latin typeface="+mn-ea"/>
                <a:ea typeface="+mn-ea"/>
                <a:cs typeface="+mn-ea"/>
              </a:rPr>
              <a:t>美国</a:t>
            </a:r>
            <a:r>
              <a:rPr lang="en-US" altLang="zh-CN" dirty="0">
                <a:latin typeface="+mn-ea"/>
                <a:ea typeface="+mn-ea"/>
                <a:cs typeface="+mn-ea"/>
              </a:rPr>
              <a:t>USA</a:t>
            </a:r>
            <a:r>
              <a:rPr lang="zh-CN" altLang="en-US" dirty="0">
                <a:latin typeface="+mn-ea"/>
                <a:ea typeface="+mn-ea"/>
                <a:cs typeface="+mn-ea"/>
              </a:rPr>
              <a:t>）</a:t>
            </a:r>
            <a:endParaRPr lang="en-US" altLang="zh-CN" dirty="0">
              <a:latin typeface="+mn-ea"/>
              <a:ea typeface="+mn-ea"/>
              <a:cs typeface="+mn-ea"/>
            </a:endParaRPr>
          </a:p>
          <a:p>
            <a:pPr marL="342900" indent="-342900"/>
            <a:r>
              <a:rPr lang="zh-CN" altLang="en-US" dirty="0">
                <a:latin typeface="+mn-ea"/>
                <a:ea typeface="+mn-ea"/>
                <a:cs typeface="+mn-ea"/>
              </a:rPr>
              <a:t>   </a:t>
            </a:r>
            <a:r>
              <a:rPr lang="en-US" altLang="zh-CN" dirty="0">
                <a:latin typeface="+mn-ea"/>
                <a:ea typeface="+mn-ea"/>
                <a:cs typeface="+mn-ea"/>
              </a:rPr>
              <a:t>  ⑵</a:t>
            </a:r>
            <a:r>
              <a:rPr lang="zh-CN" altLang="en-US" dirty="0">
                <a:latin typeface="+mn-ea"/>
                <a:ea typeface="+mn-ea"/>
                <a:cs typeface="+mn-ea"/>
              </a:rPr>
              <a:t>高低温耐候性 </a:t>
            </a:r>
            <a:r>
              <a:rPr lang="en-US" altLang="zh-CN" dirty="0">
                <a:latin typeface="+mn-ea"/>
                <a:ea typeface="+mn-ea"/>
                <a:cs typeface="+mn-ea"/>
              </a:rPr>
              <a:t>Heat/Cold Aging(</a:t>
            </a:r>
            <a:r>
              <a:rPr lang="zh-CN" altLang="en-US" dirty="0">
                <a:latin typeface="+mn-ea"/>
                <a:ea typeface="+mn-ea"/>
                <a:cs typeface="+mn-ea"/>
              </a:rPr>
              <a:t>美国和协作单位 </a:t>
            </a:r>
            <a:r>
              <a:rPr lang="en-US" altLang="zh-CN" dirty="0">
                <a:latin typeface="+mn-ea"/>
                <a:ea typeface="+mn-ea"/>
                <a:cs typeface="+mn-ea"/>
              </a:rPr>
              <a:t>USA &amp; Cooperation Lab China)</a:t>
            </a:r>
          </a:p>
          <a:p>
            <a:pPr marL="342900" indent="-342900"/>
            <a:r>
              <a:rPr lang="en-US" altLang="zh-CN" dirty="0">
                <a:latin typeface="+mn-ea"/>
                <a:ea typeface="+mn-ea"/>
                <a:cs typeface="+mn-ea"/>
              </a:rPr>
              <a:t>     ⑶</a:t>
            </a:r>
            <a:r>
              <a:rPr lang="zh-CN" altLang="en-US" dirty="0">
                <a:latin typeface="+mn-ea"/>
                <a:ea typeface="+mn-ea"/>
                <a:cs typeface="+mn-ea"/>
              </a:rPr>
              <a:t>塑料件化学物理性能测试 </a:t>
            </a:r>
            <a:r>
              <a:rPr lang="en-US" altLang="zh-CN" dirty="0">
                <a:latin typeface="+mn-ea"/>
                <a:ea typeface="+mn-ea"/>
                <a:cs typeface="+mn-ea"/>
              </a:rPr>
              <a:t>Physical &amp; Chemical Lab Test For Plastic Parts(</a:t>
            </a:r>
            <a:r>
              <a:rPr lang="zh-CN" altLang="en-US" dirty="0">
                <a:latin typeface="+mn-ea"/>
                <a:ea typeface="+mn-ea"/>
                <a:cs typeface="+mn-ea"/>
              </a:rPr>
              <a:t>协作单位</a:t>
            </a:r>
            <a:r>
              <a:rPr lang="en-US" altLang="zh-CN" dirty="0">
                <a:latin typeface="+mn-ea"/>
                <a:ea typeface="+mn-ea"/>
                <a:cs typeface="+mn-ea"/>
              </a:rPr>
              <a:t>Cooperation Lab China)</a:t>
            </a:r>
          </a:p>
          <a:p>
            <a:pPr marL="342900" indent="-342900"/>
            <a:r>
              <a:rPr lang="en-US" altLang="zh-CN" dirty="0">
                <a:latin typeface="+mn-ea"/>
                <a:ea typeface="+mn-ea"/>
                <a:cs typeface="+mn-ea"/>
              </a:rPr>
              <a:t>     ⑷</a:t>
            </a:r>
            <a:r>
              <a:rPr lang="zh-CN" altLang="en-US" dirty="0">
                <a:latin typeface="+mn-ea"/>
                <a:ea typeface="+mn-ea"/>
                <a:cs typeface="+mn-ea"/>
              </a:rPr>
              <a:t>防水 </a:t>
            </a:r>
            <a:r>
              <a:rPr lang="en-US" altLang="zh-CN" dirty="0">
                <a:latin typeface="+mn-ea"/>
                <a:ea typeface="+mn-ea"/>
                <a:cs typeface="+mn-ea"/>
              </a:rPr>
              <a:t>Leaking Test (</a:t>
            </a:r>
            <a:r>
              <a:rPr lang="zh-CN" altLang="en-US" dirty="0">
                <a:latin typeface="+mn-ea"/>
                <a:ea typeface="+mn-ea"/>
                <a:cs typeface="+mn-ea"/>
              </a:rPr>
              <a:t>工厂</a:t>
            </a:r>
            <a:r>
              <a:rPr lang="en-US" altLang="zh-CN" dirty="0">
                <a:latin typeface="+mn-ea"/>
                <a:ea typeface="+mn-ea"/>
                <a:cs typeface="+mn-ea"/>
              </a:rPr>
              <a:t>Factory)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3889612" y="1189456"/>
            <a:ext cx="8302388" cy="2729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IMG_5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51928" y="2953033"/>
            <a:ext cx="3739487" cy="21034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855" y="3302635"/>
            <a:ext cx="4467860" cy="1492885"/>
          </a:xfrm>
          <a:prstGeom prst="rect">
            <a:avLst/>
          </a:prstGeom>
        </p:spPr>
      </p:pic>
      <p:pic>
        <p:nvPicPr>
          <p:cNvPr id="7" name="图片 6" descr="图片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52080" y="5056505"/>
            <a:ext cx="2954020" cy="16611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51705" y="3302635"/>
            <a:ext cx="2357755" cy="3225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9275" y="4794885"/>
            <a:ext cx="2627630" cy="180721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0812" y="1094958"/>
            <a:ext cx="10638155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n-ea"/>
                <a:ea typeface="+mn-ea"/>
                <a:cs typeface="+mn-ea"/>
              </a:rPr>
              <a:t>根据</a:t>
            </a:r>
            <a:r>
              <a:rPr lang="en-US" altLang="zh-CN" sz="2400" dirty="0">
                <a:latin typeface="+mn-ea"/>
                <a:ea typeface="+mn-ea"/>
                <a:cs typeface="+mn-ea"/>
              </a:rPr>
              <a:t>IATF16949</a:t>
            </a:r>
            <a:r>
              <a:rPr lang="zh-CN" altLang="en-US" sz="2400" dirty="0">
                <a:latin typeface="+mn-ea"/>
                <a:ea typeface="+mn-ea"/>
                <a:cs typeface="+mn-ea"/>
              </a:rPr>
              <a:t>质量管理体系论证我们编制了</a:t>
            </a:r>
            <a:r>
              <a:rPr lang="en-US" altLang="zh-CN" sz="2400" dirty="0">
                <a:latin typeface="+mn-ea"/>
                <a:ea typeface="+mn-ea"/>
                <a:cs typeface="+mn-ea"/>
              </a:rPr>
              <a:t>《</a:t>
            </a:r>
            <a:r>
              <a:rPr lang="zh-CN" altLang="en-US" sz="2400" dirty="0">
                <a:latin typeface="+mn-ea"/>
                <a:ea typeface="+mn-ea"/>
                <a:cs typeface="+mn-ea"/>
              </a:rPr>
              <a:t>公司质量手册及程序文件</a:t>
            </a:r>
            <a:r>
              <a:rPr lang="en-US" altLang="zh-CN" sz="2400" dirty="0">
                <a:latin typeface="+mn-ea"/>
                <a:ea typeface="+mn-ea"/>
                <a:cs typeface="+mn-ea"/>
              </a:rPr>
              <a:t>》</a:t>
            </a:r>
            <a:r>
              <a:rPr lang="zh-CN" altLang="en-US" sz="2400" dirty="0">
                <a:latin typeface="+mn-ea"/>
                <a:ea typeface="+mn-ea"/>
                <a:cs typeface="+mn-ea"/>
              </a:rPr>
              <a:t>等</a:t>
            </a:r>
            <a:r>
              <a:rPr lang="zh-CN" altLang="en-US" dirty="0">
                <a:latin typeface="+mn-ea"/>
                <a:ea typeface="+mn-ea"/>
                <a:cs typeface="+mn-ea"/>
              </a:rPr>
              <a:t>。</a:t>
            </a:r>
            <a:endParaRPr lang="en-US" altLang="zh-CN" dirty="0">
              <a:latin typeface="+mn-ea"/>
              <a:ea typeface="+mn-ea"/>
              <a:cs typeface="+mn-ea"/>
            </a:endParaRPr>
          </a:p>
          <a:p>
            <a:endParaRPr lang="en-US" altLang="zh-CN" dirty="0">
              <a:latin typeface="+mn-ea"/>
              <a:ea typeface="+mn-ea"/>
              <a:cs typeface="+mn-ea"/>
            </a:endParaRPr>
          </a:p>
        </p:txBody>
      </p:sp>
      <p:pic>
        <p:nvPicPr>
          <p:cNvPr id="3" name="图片 2" descr="[Untitled]_2-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4314" y="1832193"/>
            <a:ext cx="2815590" cy="3983990"/>
          </a:xfrm>
          <a:prstGeom prst="rect">
            <a:avLst/>
          </a:prstGeom>
        </p:spPr>
      </p:pic>
      <p:pic>
        <p:nvPicPr>
          <p:cNvPr id="10" name="图片 9" descr="[Untitled]_4-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9889" y="1832193"/>
            <a:ext cx="2828290" cy="40024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6" name="矩形 37"/>
          <p:cNvSpPr>
            <a:spLocks noChangeArrowheads="1"/>
          </p:cNvSpPr>
          <p:nvPr/>
        </p:nvSpPr>
        <p:spPr bwMode="auto">
          <a:xfrm>
            <a:off x="523444" y="3429000"/>
            <a:ext cx="4895334" cy="156845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Devoting to Provide the Best Product &amp; the first class products.</a:t>
            </a:r>
          </a:p>
        </p:txBody>
      </p:sp>
      <p:sp>
        <p:nvSpPr>
          <p:cNvPr id="18447" name="矩形 39"/>
          <p:cNvSpPr>
            <a:spLocks noChangeArrowheads="1"/>
          </p:cNvSpPr>
          <p:nvPr/>
        </p:nvSpPr>
        <p:spPr bwMode="auto">
          <a:xfrm>
            <a:off x="5148262" y="3247961"/>
            <a:ext cx="7043738" cy="156845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zh-CN" sz="9600" b="1" dirty="0">
                <a:solidFill>
                  <a:srgbClr val="00B050"/>
                </a:solidFill>
                <a:latin typeface="+mn-ea"/>
                <a:ea typeface="+mn-ea"/>
              </a:rPr>
              <a:t>Thank You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872487"/>
            <a:ext cx="6111106" cy="24622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B050"/>
                </a:solidFill>
                <a:latin typeface="+mn-ea"/>
                <a:ea typeface="+mn-ea"/>
                <a:cs typeface="+mn-ea"/>
              </a:rPr>
              <a:t>南京东沛国际贸易集团有限公司</a:t>
            </a:r>
            <a:endParaRPr lang="en-US" altLang="zh-CN" sz="2800" b="1" dirty="0">
              <a:solidFill>
                <a:srgbClr val="00B050"/>
              </a:solidFill>
              <a:latin typeface="+mn-ea"/>
              <a:ea typeface="+mn-ea"/>
              <a:cs typeface="+mn-ea"/>
            </a:endParaRPr>
          </a:p>
          <a:p>
            <a:pPr algn="ctr"/>
            <a:r>
              <a:rPr lang="en-US" altLang="zh-CN" sz="2800" b="1" i="0" dirty="0">
                <a:solidFill>
                  <a:srgbClr val="000000"/>
                </a:solidFill>
                <a:effectLst/>
                <a:latin typeface="'幼圆'"/>
              </a:rPr>
              <a:t>DU-HOPE INTERNATIONAL GROUP</a:t>
            </a:r>
          </a:p>
          <a:p>
            <a:pPr algn="l"/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ADD: DONGPEI BUILDING</a:t>
            </a:r>
          </a:p>
          <a:p>
            <a:pPr algn="l"/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NO.199 JIAN YE ROAD NANJING JIANGSU-CHINA</a:t>
            </a:r>
          </a:p>
          <a:p>
            <a:pPr algn="l"/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TEL:0086 25 52346961</a:t>
            </a:r>
          </a:p>
          <a:p>
            <a:pPr algn="l"/>
            <a:r>
              <a:rPr lang="en-US" altLang="zh-CN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EMAIL ADD: </a:t>
            </a:r>
            <a:r>
              <a:rPr lang="en-US" altLang="zh-CN" sz="1400" b="0" i="0" u="sng" dirty="0">
                <a:solidFill>
                  <a:srgbClr val="1166CC"/>
                </a:solidFill>
                <a:effectLst/>
                <a:latin typeface="Arial" panose="020B0604020202020204" pitchFamily="34" charset="0"/>
                <a:hlinkClick r:id="rId2"/>
              </a:rPr>
              <a:t>wendcy@du-hope.com</a:t>
            </a:r>
            <a:endParaRPr lang="en-US" altLang="zh-CN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altLang="zh-CN" sz="1400" b="0" i="0" u="sng" dirty="0">
                <a:solidFill>
                  <a:srgbClr val="1166CC"/>
                </a:solidFill>
                <a:effectLst/>
                <a:latin typeface="Arial" panose="020B0604020202020204" pitchFamily="34" charset="0"/>
                <a:hlinkClick r:id="rId3"/>
              </a:rPr>
              <a:t>          https://du-hope.en.made-in-china.com/</a:t>
            </a:r>
            <a:endParaRPr lang="en-US" altLang="zh-CN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altLang="zh-C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altLang="zh-CN" sz="2800" b="1" dirty="0">
              <a:solidFill>
                <a:srgbClr val="00B050"/>
              </a:solidFill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610" cy="1141730"/>
          </a:xfrm>
        </p:spPr>
        <p:txBody>
          <a:bodyPr>
            <a:normAutofit/>
          </a:bodyPr>
          <a:lstStyle/>
          <a:p>
            <a:pPr algn="l"/>
            <a:r>
              <a:rPr lang="en-US" altLang="zh-CN">
                <a:solidFill>
                  <a:schemeClr val="tx1"/>
                </a:solidFill>
              </a:rPr>
              <a:t> </a:t>
            </a:r>
            <a:r>
              <a:rPr lang="en-US" altLang="zh-CN">
                <a:solidFill>
                  <a:schemeClr val="tx1"/>
                </a:solidFill>
                <a:latin typeface="+mn-ea"/>
                <a:ea typeface="+mn-ea"/>
                <a:cs typeface="+mn-ea"/>
              </a:rPr>
              <a:t>Company Intruduction </a:t>
            </a:r>
            <a:r>
              <a:rPr lang="zh-CN" altLang="en-US" sz="4000">
                <a:solidFill>
                  <a:schemeClr val="tx1"/>
                </a:solidFill>
                <a:latin typeface="+mn-ea"/>
                <a:ea typeface="+mn-ea"/>
                <a:cs typeface="+mn-ea"/>
              </a:rPr>
              <a:t>公司概述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11200" y="2802255"/>
            <a:ext cx="10473055" cy="2147570"/>
          </a:xfrm>
        </p:spPr>
        <p:txBody>
          <a:bodyPr>
            <a:normAutofit lnSpcReduction="10000"/>
          </a:bodyPr>
          <a:lstStyle/>
          <a:p>
            <a:pPr algn="l"/>
            <a:r>
              <a:rPr lang="zh-CN" altLang="en-US" sz="2000" dirty="0">
                <a:latin typeface="+mn-ea"/>
                <a:cs typeface="+mn-ea"/>
              </a:rPr>
              <a:t>公司简介：南京东沛国际贸易集团有限公司成立于</a:t>
            </a:r>
            <a:r>
              <a:rPr lang="en-US" altLang="zh-CN" sz="2000" dirty="0">
                <a:latin typeface="+mn-ea"/>
                <a:cs typeface="+mn-ea"/>
              </a:rPr>
              <a:t>1992</a:t>
            </a:r>
            <a:r>
              <a:rPr lang="zh-CN" altLang="en-US" sz="2000" dirty="0">
                <a:latin typeface="+mn-ea"/>
                <a:cs typeface="+mn-ea"/>
              </a:rPr>
              <a:t>年，办公地址位于南京市建邺路</a:t>
            </a:r>
            <a:r>
              <a:rPr lang="en-US" altLang="zh-CN" sz="2000" dirty="0">
                <a:latin typeface="+mn-ea"/>
                <a:cs typeface="+mn-ea"/>
              </a:rPr>
              <a:t>199</a:t>
            </a:r>
            <a:r>
              <a:rPr lang="zh-CN" altLang="en-US" sz="2000" dirty="0">
                <a:latin typeface="+mn-ea"/>
                <a:cs typeface="+mn-ea"/>
              </a:rPr>
              <a:t>号东沛大厦，工厂地址位于南京市溧水区明辉工业园内，厂房面积达</a:t>
            </a:r>
            <a:r>
              <a:rPr lang="en-US" altLang="zh-CN" sz="2000" dirty="0">
                <a:latin typeface="+mn-ea"/>
                <a:cs typeface="+mn-ea"/>
              </a:rPr>
              <a:t>16000</a:t>
            </a:r>
            <a:r>
              <a:rPr lang="zh-CN" altLang="en-US" sz="2000" dirty="0">
                <a:latin typeface="+mn-ea"/>
                <a:cs typeface="+mn-ea"/>
              </a:rPr>
              <a:t>平方米。 公司含员工一百余名，是一家专业的研发、设计及生产的车篷团队，也是国内首家皮卡车篷制造单位。十几年来，贝昂公司在吸取国外车篷先进制造技术和工艺的基础上，集多年在车篷制造业的智慧和经验，产品的优良性、可靠性及实用性一直居全国领先地位，成为国产第一品牌，产品远销全球，并于</a:t>
            </a:r>
            <a:r>
              <a:rPr lang="en-US" altLang="zh-CN" sz="2000" dirty="0">
                <a:latin typeface="+mn-ea"/>
                <a:cs typeface="+mn-ea"/>
              </a:rPr>
              <a:t>2017</a:t>
            </a:r>
            <a:r>
              <a:rPr lang="zh-CN" altLang="en-US" sz="2000" dirty="0">
                <a:latin typeface="+mn-ea"/>
                <a:cs typeface="+mn-ea"/>
              </a:rPr>
              <a:t>年成为</a:t>
            </a:r>
            <a:r>
              <a:rPr lang="en-US" altLang="zh-CN" sz="2000" dirty="0">
                <a:latin typeface="+mn-ea"/>
                <a:cs typeface="+mn-ea"/>
              </a:rPr>
              <a:t>GM</a:t>
            </a:r>
            <a:r>
              <a:rPr lang="zh-CN" altLang="en-US" sz="2000" dirty="0">
                <a:latin typeface="+mn-ea"/>
                <a:cs typeface="+mn-ea"/>
              </a:rPr>
              <a:t>（北美通用）皮卡在中国的唯一指定车篷生产商。自公司创立以来，我们积极倡导：以市场为导向，以创新为手段，不断研发新产品。</a:t>
            </a:r>
            <a:endParaRPr lang="en-US" altLang="zh-CN" sz="2000" b="1" dirty="0"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2285" y="1911350"/>
            <a:ext cx="311785" cy="38608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610" cy="6985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>
                <a:solidFill>
                  <a:schemeClr val="tx1"/>
                </a:solidFill>
              </a:rPr>
              <a:t>    </a:t>
            </a:r>
            <a:r>
              <a:rPr lang="zh-CN" altLang="en-US">
                <a:solidFill>
                  <a:schemeClr val="tx1"/>
                </a:solidFill>
                <a:latin typeface="+mn-ea"/>
                <a:ea typeface="+mn-ea"/>
              </a:rPr>
              <a:t>地理位置 ： </a:t>
            </a:r>
            <a:r>
              <a:rPr lang="en-US" altLang="zh-CN">
                <a:solidFill>
                  <a:schemeClr val="tx1"/>
                </a:solidFill>
                <a:latin typeface="+mn-ea"/>
                <a:ea typeface="+mn-ea"/>
              </a:rPr>
              <a:t>The position</a:t>
            </a:r>
            <a:endParaRPr lang="zh-CN" altLang="en-US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675630" y="2435860"/>
            <a:ext cx="5508625" cy="2545080"/>
          </a:xfrm>
        </p:spPr>
        <p:txBody>
          <a:bodyPr>
            <a:normAutofit fontScale="90000" lnSpcReduction="20000"/>
          </a:bodyPr>
          <a:lstStyle/>
          <a:p>
            <a:pPr algn="l"/>
            <a:endParaRPr lang="en-US" altLang="zh-CN" b="1" dirty="0"/>
          </a:p>
          <a:p>
            <a:pPr algn="l"/>
            <a:r>
              <a:rPr lang="en-US" altLang="zh-CN" dirty="0">
                <a:sym typeface="+mn-ea"/>
              </a:rPr>
              <a:t> </a:t>
            </a:r>
            <a:r>
              <a:rPr lang="zh-CN" altLang="en-US" dirty="0">
                <a:latin typeface="+mn-ea"/>
                <a:cs typeface="+mn-ea"/>
                <a:sym typeface="+mn-ea"/>
              </a:rPr>
              <a:t>南京位于长江下游中部地区，江苏省西南部，是国家区域中心城市（华东），长三角辐射带动中西部地区发展的国家重要门户城市，也是</a:t>
            </a:r>
            <a:r>
              <a:rPr lang="en-US" altLang="zh-CN" dirty="0">
                <a:latin typeface="+mn-ea"/>
                <a:cs typeface="+mn-ea"/>
                <a:sym typeface="+mn-ea"/>
              </a:rPr>
              <a:t>“</a:t>
            </a:r>
            <a:r>
              <a:rPr lang="zh-CN" altLang="en-US" dirty="0">
                <a:latin typeface="+mn-ea"/>
                <a:cs typeface="+mn-ea"/>
                <a:sym typeface="+mn-ea"/>
              </a:rPr>
              <a:t>一带一路</a:t>
            </a:r>
            <a:r>
              <a:rPr lang="en-US" altLang="zh-CN" dirty="0">
                <a:latin typeface="+mn-ea"/>
                <a:cs typeface="+mn-ea"/>
                <a:sym typeface="+mn-ea"/>
              </a:rPr>
              <a:t>”</a:t>
            </a:r>
            <a:r>
              <a:rPr lang="zh-CN" altLang="en-US" dirty="0">
                <a:latin typeface="+mn-ea"/>
                <a:cs typeface="+mn-ea"/>
                <a:sym typeface="+mn-ea"/>
              </a:rPr>
              <a:t>战略与长江经济带战略交汇的节点城市，交通极其便利。</a:t>
            </a:r>
            <a:r>
              <a:rPr lang="zh-CN" altLang="en-US" dirty="0">
                <a:latin typeface="+mn-ea"/>
                <a:sym typeface="+mn-ea"/>
              </a:rPr>
              <a:t>周边集结了大量优秀的企业工厂，可为我们提供优质的供应链。</a:t>
            </a:r>
            <a:endParaRPr lang="en-US" altLang="zh-CN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/>
            <a:endParaRPr lang="zh-CN" altLang="en-US" dirty="0"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1200" y="1371600"/>
            <a:ext cx="534035" cy="48069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5882b2b7d0a20cf46e0ad95676094b36adaf99a4.jpg"/>
          <p:cNvPicPr>
            <a:picLocks noChangeAspect="1"/>
          </p:cNvPicPr>
          <p:nvPr/>
        </p:nvPicPr>
        <p:blipFill>
          <a:blip r:embed="rId2" cstate="print"/>
          <a:srcRect b="9474"/>
          <a:stretch>
            <a:fillRect/>
          </a:stretch>
        </p:blipFill>
        <p:spPr>
          <a:xfrm>
            <a:off x="403225" y="2329180"/>
            <a:ext cx="3992245" cy="3651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5645" y="1361440"/>
            <a:ext cx="10468610" cy="871220"/>
          </a:xfrm>
        </p:spPr>
        <p:txBody>
          <a:bodyPr>
            <a:normAutofit/>
          </a:bodyPr>
          <a:lstStyle/>
          <a:p>
            <a:pPr algn="l"/>
            <a:r>
              <a:rPr lang="en-US" altLang="zh-CN">
                <a:solidFill>
                  <a:schemeClr val="tx1"/>
                </a:solidFill>
                <a:latin typeface="+mn-ea"/>
                <a:ea typeface="+mn-ea"/>
                <a:cs typeface="+mn-ea"/>
              </a:rPr>
              <a:t>    </a:t>
            </a:r>
            <a:r>
              <a:rPr lang="zh-CN" altLang="en-US" sz="4400" dirty="0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人员结构 </a:t>
            </a:r>
            <a:r>
              <a:rPr lang="en-US" altLang="zh-CN" sz="4400" dirty="0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Personnel Structure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08430" y="2668270"/>
            <a:ext cx="9775825" cy="3559810"/>
          </a:xfrm>
        </p:spPr>
        <p:txBody>
          <a:bodyPr>
            <a:noAutofit/>
          </a:bodyPr>
          <a:lstStyle/>
          <a:p>
            <a:pPr algn="l"/>
            <a:r>
              <a:rPr lang="zh-CN" altLang="en-US" sz="2800" b="1" dirty="0">
                <a:latin typeface="+mn-ea"/>
                <a:cs typeface="+mn-ea"/>
                <a:sym typeface="+mn-ea"/>
              </a:rPr>
              <a:t>总人数 </a:t>
            </a:r>
            <a:r>
              <a:rPr lang="en-US" altLang="zh-CN" sz="2800" b="1" dirty="0">
                <a:latin typeface="+mn-ea"/>
                <a:cs typeface="+mn-ea"/>
                <a:sym typeface="+mn-ea"/>
              </a:rPr>
              <a:t> – 127</a:t>
            </a:r>
            <a:endParaRPr lang="en-US" altLang="zh-CN" sz="2000" b="1" dirty="0">
              <a:latin typeface="+mn-ea"/>
              <a:cs typeface="+mn-ea"/>
            </a:endParaRPr>
          </a:p>
          <a:p>
            <a:pPr algn="l"/>
            <a:r>
              <a:rPr lang="zh-CN" altLang="en-US" sz="2800" b="1" dirty="0">
                <a:latin typeface="+mn-ea"/>
                <a:cs typeface="+mn-ea"/>
                <a:sym typeface="+mn-ea"/>
              </a:rPr>
              <a:t>包括</a:t>
            </a:r>
            <a:r>
              <a:rPr lang="en-US" altLang="zh-CN" sz="2800" b="1" dirty="0">
                <a:latin typeface="+mn-ea"/>
                <a:cs typeface="+mn-ea"/>
                <a:sym typeface="+mn-ea"/>
              </a:rPr>
              <a:t>:</a:t>
            </a:r>
            <a:endParaRPr lang="en-US" altLang="zh-CN" sz="2800" b="1" dirty="0">
              <a:latin typeface="+mn-ea"/>
              <a:cs typeface="+mn-ea"/>
            </a:endParaRPr>
          </a:p>
          <a:p>
            <a:pPr algn="l"/>
            <a:r>
              <a:rPr lang="zh-CN" altLang="en-US" sz="2800" dirty="0">
                <a:latin typeface="+mn-ea"/>
                <a:cs typeface="+mn-ea"/>
                <a:sym typeface="+mn-ea"/>
              </a:rPr>
              <a:t>经理</a:t>
            </a:r>
            <a:r>
              <a:rPr lang="en-US" altLang="zh-CN" sz="2800" dirty="0">
                <a:latin typeface="+mn-ea"/>
                <a:cs typeface="+mn-ea"/>
                <a:sym typeface="+mn-ea"/>
              </a:rPr>
              <a:t>: 2</a:t>
            </a:r>
            <a:r>
              <a:rPr lang="zh-CN" altLang="en-US" sz="2800" dirty="0">
                <a:latin typeface="+mn-ea"/>
                <a:cs typeface="+mn-ea"/>
                <a:sym typeface="+mn-ea"/>
              </a:rPr>
              <a:t>名</a:t>
            </a:r>
            <a:endParaRPr lang="en-US" altLang="zh-CN" sz="2800" dirty="0">
              <a:latin typeface="+mn-ea"/>
              <a:cs typeface="+mn-ea"/>
            </a:endParaRPr>
          </a:p>
          <a:p>
            <a:pPr algn="l"/>
            <a:r>
              <a:rPr lang="zh-CN" altLang="en-US" sz="2800" dirty="0">
                <a:latin typeface="+mn-ea"/>
                <a:cs typeface="+mn-ea"/>
                <a:sym typeface="+mn-ea"/>
              </a:rPr>
              <a:t>管理人员</a:t>
            </a:r>
            <a:r>
              <a:rPr lang="en-US" altLang="zh-CN" sz="2800" dirty="0">
                <a:latin typeface="+mn-ea"/>
                <a:cs typeface="+mn-ea"/>
                <a:sym typeface="+mn-ea"/>
              </a:rPr>
              <a:t>: 4</a:t>
            </a:r>
            <a:r>
              <a:rPr lang="zh-CN" altLang="en-US" sz="2800" dirty="0">
                <a:latin typeface="+mn-ea"/>
                <a:cs typeface="+mn-ea"/>
                <a:sym typeface="+mn-ea"/>
              </a:rPr>
              <a:t>名</a:t>
            </a:r>
            <a:endParaRPr lang="en-US" altLang="zh-CN" sz="2800" dirty="0">
              <a:latin typeface="+mn-ea"/>
              <a:cs typeface="+mn-ea"/>
            </a:endParaRPr>
          </a:p>
          <a:p>
            <a:pPr algn="l"/>
            <a:r>
              <a:rPr lang="zh-CN" altLang="en-US" sz="2800" dirty="0">
                <a:latin typeface="+mn-ea"/>
                <a:cs typeface="+mn-ea"/>
                <a:sym typeface="+mn-ea"/>
              </a:rPr>
              <a:t>工程师</a:t>
            </a:r>
            <a:r>
              <a:rPr lang="en-US" altLang="zh-CN" sz="2800" dirty="0">
                <a:latin typeface="+mn-ea"/>
                <a:cs typeface="+mn-ea"/>
                <a:sym typeface="+mn-ea"/>
              </a:rPr>
              <a:t>: 4</a:t>
            </a:r>
            <a:r>
              <a:rPr lang="zh-CN" altLang="en-US" sz="2800" dirty="0">
                <a:latin typeface="+mn-ea"/>
                <a:cs typeface="+mn-ea"/>
                <a:sym typeface="+mn-ea"/>
              </a:rPr>
              <a:t>名</a:t>
            </a:r>
            <a:endParaRPr lang="en-US" altLang="zh-CN" sz="2800" dirty="0">
              <a:latin typeface="+mn-ea"/>
              <a:cs typeface="+mn-ea"/>
            </a:endParaRPr>
          </a:p>
          <a:p>
            <a:pPr algn="l"/>
            <a:r>
              <a:rPr lang="zh-CN" altLang="en-US" sz="2800" dirty="0">
                <a:latin typeface="+mn-ea"/>
                <a:cs typeface="+mn-ea"/>
                <a:sym typeface="+mn-ea"/>
              </a:rPr>
              <a:t>研发设计人员</a:t>
            </a:r>
            <a:r>
              <a:rPr lang="en-US" altLang="zh-CN" sz="2800" dirty="0">
                <a:latin typeface="+mn-ea"/>
                <a:cs typeface="+mn-ea"/>
                <a:sym typeface="+mn-ea"/>
              </a:rPr>
              <a:t>: 8 </a:t>
            </a:r>
            <a:r>
              <a:rPr lang="zh-CN" altLang="en-US" sz="2800" dirty="0">
                <a:latin typeface="+mn-ea"/>
                <a:cs typeface="+mn-ea"/>
                <a:sym typeface="+mn-ea"/>
              </a:rPr>
              <a:t>名</a:t>
            </a:r>
            <a:endParaRPr lang="en-US" sz="2800" dirty="0">
              <a:latin typeface="+mn-ea"/>
              <a:cs typeface="+mn-ea"/>
            </a:endParaRPr>
          </a:p>
          <a:p>
            <a:pPr algn="l"/>
            <a:r>
              <a:rPr lang="zh-CN" altLang="en-US" sz="2800" dirty="0">
                <a:latin typeface="+mn-ea"/>
                <a:cs typeface="+mn-ea"/>
                <a:sym typeface="+mn-ea"/>
              </a:rPr>
              <a:t>质检团队：</a:t>
            </a:r>
            <a:r>
              <a:rPr lang="en-US" altLang="zh-CN" sz="2800" dirty="0">
                <a:latin typeface="+mn-ea"/>
                <a:cs typeface="+mn-ea"/>
                <a:sym typeface="+mn-ea"/>
              </a:rPr>
              <a:t>22 </a:t>
            </a:r>
            <a:r>
              <a:rPr lang="zh-CN" altLang="en-US" sz="2800" dirty="0">
                <a:latin typeface="+mn-ea"/>
                <a:cs typeface="+mn-ea"/>
                <a:sym typeface="+mn-ea"/>
              </a:rPr>
              <a:t>名</a:t>
            </a:r>
            <a:endParaRPr lang="en-US" altLang="zh-CN" sz="2800" dirty="0">
              <a:latin typeface="+mn-ea"/>
              <a:cs typeface="+mn-ea"/>
            </a:endParaRPr>
          </a:p>
          <a:p>
            <a:pPr algn="l"/>
            <a:endParaRPr lang="en-US" altLang="zh-CN" sz="2000" b="1" dirty="0">
              <a:latin typeface="+mn-ea"/>
              <a:cs typeface="+mn-ea"/>
            </a:endParaRPr>
          </a:p>
          <a:p>
            <a:pPr algn="l"/>
            <a:endParaRPr lang="en-US" altLang="zh-CN" sz="2000" b="1" dirty="0"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6300" y="1576705"/>
            <a:ext cx="417195" cy="44005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39495" y="1466215"/>
            <a:ext cx="10140315" cy="741045"/>
          </a:xfrm>
        </p:spPr>
        <p:txBody>
          <a:bodyPr/>
          <a:lstStyle/>
          <a:p>
            <a:pPr algn="l"/>
            <a:r>
              <a:rPr lang="zh-CN" altLang="en-US" sz="4800">
                <a:solidFill>
                  <a:schemeClr val="tx1"/>
                </a:solidFill>
                <a:latin typeface="+mn-ea"/>
                <a:ea typeface="+mn-ea"/>
              </a:rPr>
              <a:t>公司资质：</a:t>
            </a:r>
            <a:r>
              <a:rPr lang="en-US" altLang="zh-CN" sz="4800">
                <a:solidFill>
                  <a:schemeClr val="tx1"/>
                </a:solidFill>
                <a:latin typeface="+mn-ea"/>
                <a:ea typeface="+mn-ea"/>
              </a:rPr>
              <a:t>Company Qualification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84200" y="2272665"/>
            <a:ext cx="10473055" cy="568960"/>
          </a:xfrm>
        </p:spPr>
        <p:txBody>
          <a:bodyPr/>
          <a:lstStyle/>
          <a:p>
            <a:pPr algn="l"/>
            <a:endParaRPr lang="zh-CN" altLang="en-US" dirty="0"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5125" y="1590675"/>
            <a:ext cx="513715" cy="53403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98241" y="2423566"/>
            <a:ext cx="2906623" cy="40201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368074" y="2423566"/>
            <a:ext cx="2815655" cy="402018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90015" y="1007745"/>
            <a:ext cx="9794240" cy="733425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专利证书 </a:t>
            </a:r>
            <a:r>
              <a:rPr lang="en-US" altLang="zh-CN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Patent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29410" y="1829435"/>
            <a:ext cx="6943725" cy="1089660"/>
          </a:xfrm>
        </p:spPr>
        <p:txBody>
          <a:bodyPr/>
          <a:lstStyle/>
          <a:p>
            <a:pPr algn="l"/>
            <a:r>
              <a:rPr lang="zh-CN" altLang="en-US" b="1" dirty="0">
                <a:sym typeface="+mn-ea"/>
              </a:rPr>
              <a:t>专利（包含正在申请）：二十余项</a:t>
            </a:r>
            <a:endParaRPr lang="en-US" altLang="zh-CN" b="1" dirty="0"/>
          </a:p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80745" y="1138555"/>
            <a:ext cx="509270" cy="47117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CN201320554264_页面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819" y="2850135"/>
            <a:ext cx="2523398" cy="3570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CN201320554264_页面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289" y="2850135"/>
            <a:ext cx="2523398" cy="3570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N201320554264_页面_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7432" y="2871064"/>
            <a:ext cx="2493666" cy="3527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CN201320554291_页面_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6865" y="2871102"/>
            <a:ext cx="2560757" cy="3623479"/>
          </a:xfrm>
          <a:prstGeom prst="rect">
            <a:avLst/>
          </a:prstGeom>
        </p:spPr>
      </p:pic>
      <p:pic>
        <p:nvPicPr>
          <p:cNvPr id="12" name="图片 11" descr="CN201320554291_页面_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4155" y="2925416"/>
            <a:ext cx="2521608" cy="3568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CN201320554292_页面_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8208" y="2905058"/>
            <a:ext cx="2550993" cy="36098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CN201320554296_页面_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00400" y="2870771"/>
            <a:ext cx="2598914" cy="3678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CN201320554296_页面_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85974" y="2847546"/>
            <a:ext cx="2632582" cy="372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 descr="CN201320554298_页面_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40456" y="3016883"/>
            <a:ext cx="2496074" cy="3531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 descr="CN201320554298_页面_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75857" y="2905318"/>
            <a:ext cx="2550695" cy="3609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 descr="CN201320554300_页面_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12639" y="2819011"/>
            <a:ext cx="2567602" cy="3633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CN201320554300_页面_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27624" y="2939026"/>
            <a:ext cx="2567602" cy="3633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 descr="201510195963.6_页面_0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62952" y="2857434"/>
            <a:ext cx="2579462" cy="3650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 descr="201510195963.6_页面_0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01346" y="2893102"/>
            <a:ext cx="2632583" cy="3725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 descr="201520249932_img_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926594" y="2925738"/>
            <a:ext cx="2591089" cy="3667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 descr="201520249932_img_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640297" y="2919018"/>
            <a:ext cx="2580048" cy="3650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 descr="201520249932_img_9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708040" y="2871072"/>
            <a:ext cx="2579740" cy="3648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 descr="国际PCT收据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517136" y="2905367"/>
            <a:ext cx="2625969" cy="3717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40155" y="928370"/>
            <a:ext cx="9845040" cy="62484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发展历程   </a:t>
            </a:r>
            <a:r>
              <a:rPr lang="en-US" altLang="zh-CN" dirty="0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Company History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11200" y="1553210"/>
            <a:ext cx="10473055" cy="297815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zh-CN" altLang="en-US" dirty="0">
                <a:latin typeface="+mn-ea"/>
                <a:cs typeface="+mn-ea"/>
                <a:sym typeface="+mn-ea"/>
              </a:rPr>
              <a:t>自</a:t>
            </a:r>
            <a:r>
              <a:rPr lang="en-US" altLang="zh-CN" dirty="0">
                <a:latin typeface="+mn-ea"/>
                <a:cs typeface="+mn-ea"/>
                <a:sym typeface="+mn-ea"/>
              </a:rPr>
              <a:t>2006</a:t>
            </a:r>
            <a:r>
              <a:rPr lang="zh-CN" altLang="en-US" dirty="0">
                <a:latin typeface="+mn-ea"/>
                <a:cs typeface="+mn-ea"/>
                <a:sym typeface="+mn-ea"/>
              </a:rPr>
              <a:t>年起成为</a:t>
            </a:r>
            <a:r>
              <a:rPr lang="en-US" altLang="zh-CN" dirty="0">
                <a:latin typeface="+mn-ea"/>
                <a:cs typeface="+mn-ea"/>
                <a:sym typeface="+mn-ea"/>
              </a:rPr>
              <a:t>Rugged Liner</a:t>
            </a:r>
            <a:r>
              <a:rPr lang="zh-CN" altLang="en-US" dirty="0">
                <a:latin typeface="+mn-ea"/>
                <a:cs typeface="+mn-ea"/>
                <a:sym typeface="+mn-ea"/>
              </a:rPr>
              <a:t>后市场供应商</a:t>
            </a:r>
            <a:endParaRPr lang="en-US" altLang="zh-CN" dirty="0">
              <a:latin typeface="+mn-ea"/>
              <a:cs typeface="+mn-ea"/>
            </a:endParaRPr>
          </a:p>
          <a:p>
            <a:pPr algn="l"/>
            <a:r>
              <a:rPr lang="en-US" altLang="zh-CN" dirty="0">
                <a:latin typeface="+mn-ea"/>
                <a:cs typeface="+mn-ea"/>
                <a:sym typeface="+mn-ea"/>
              </a:rPr>
              <a:t>Soft folding Cover launched 2006 / 2006</a:t>
            </a:r>
            <a:r>
              <a:rPr lang="zh-CN" altLang="en-US" dirty="0">
                <a:latin typeface="+mn-ea"/>
                <a:cs typeface="+mn-ea"/>
                <a:sym typeface="+mn-ea"/>
              </a:rPr>
              <a:t>年软式折叠车篷上市</a:t>
            </a:r>
            <a:endParaRPr lang="en-US" altLang="zh-CN" dirty="0">
              <a:latin typeface="+mn-ea"/>
              <a:cs typeface="+mn-ea"/>
            </a:endParaRPr>
          </a:p>
          <a:p>
            <a:pPr algn="l"/>
            <a:r>
              <a:rPr lang="en-US" altLang="zh-CN" dirty="0">
                <a:latin typeface="+mn-ea"/>
                <a:cs typeface="+mn-ea"/>
                <a:sym typeface="+mn-ea"/>
              </a:rPr>
              <a:t>Snap Cover launched 2007 / 2007</a:t>
            </a:r>
            <a:r>
              <a:rPr lang="zh-CN" altLang="en-US" dirty="0">
                <a:latin typeface="+mn-ea"/>
                <a:cs typeface="+mn-ea"/>
                <a:sym typeface="+mn-ea"/>
              </a:rPr>
              <a:t>年扣式车篷上市</a:t>
            </a:r>
            <a:endParaRPr lang="en-US" altLang="zh-CN" dirty="0">
              <a:latin typeface="+mn-ea"/>
              <a:cs typeface="+mn-ea"/>
            </a:endParaRPr>
          </a:p>
          <a:p>
            <a:pPr algn="l"/>
            <a:r>
              <a:rPr lang="en-US" altLang="zh-CN" dirty="0">
                <a:latin typeface="+mn-ea"/>
                <a:cs typeface="+mn-ea"/>
                <a:sym typeface="+mn-ea"/>
              </a:rPr>
              <a:t>Hard Folding Cover – 1st generation launched 2010 / 2010</a:t>
            </a:r>
            <a:r>
              <a:rPr lang="zh-CN" altLang="en-US" dirty="0">
                <a:latin typeface="+mn-ea"/>
                <a:cs typeface="+mn-ea"/>
                <a:sym typeface="+mn-ea"/>
              </a:rPr>
              <a:t>年硬式折叠车篷上市</a:t>
            </a:r>
            <a:endParaRPr lang="en-US" altLang="zh-CN" dirty="0">
              <a:latin typeface="+mn-ea"/>
              <a:cs typeface="+mn-ea"/>
            </a:endParaRPr>
          </a:p>
          <a:p>
            <a:pPr algn="l"/>
            <a:r>
              <a:rPr lang="en-US" altLang="zh-CN" dirty="0">
                <a:latin typeface="+mn-ea"/>
                <a:cs typeface="+mn-ea"/>
                <a:sym typeface="+mn-ea"/>
              </a:rPr>
              <a:t>Economy Soft Folding Cover launched 2011 / 2011</a:t>
            </a:r>
            <a:r>
              <a:rPr lang="zh-CN" altLang="en-US" dirty="0">
                <a:latin typeface="+mn-ea"/>
                <a:cs typeface="+mn-ea"/>
                <a:sym typeface="+mn-ea"/>
              </a:rPr>
              <a:t>年经济款软式折叠车篷上市</a:t>
            </a:r>
            <a:r>
              <a:rPr lang="en-US" altLang="zh-CN" dirty="0">
                <a:latin typeface="+mn-ea"/>
                <a:cs typeface="+mn-ea"/>
                <a:sym typeface="+mn-ea"/>
              </a:rPr>
              <a:t> </a:t>
            </a:r>
            <a:endParaRPr lang="en-US" altLang="zh-CN" dirty="0">
              <a:latin typeface="+mn-ea"/>
              <a:cs typeface="+mn-ea"/>
            </a:endParaRPr>
          </a:p>
          <a:p>
            <a:pPr algn="l"/>
            <a:r>
              <a:rPr lang="en-US" altLang="zh-CN" dirty="0">
                <a:latin typeface="+mn-ea"/>
                <a:cs typeface="+mn-ea"/>
                <a:sym typeface="+mn-ea"/>
              </a:rPr>
              <a:t>Hard Folding Cover – 2</a:t>
            </a:r>
            <a:r>
              <a:rPr lang="en-US" altLang="zh-CN" baseline="30000" dirty="0">
                <a:latin typeface="+mn-ea"/>
                <a:cs typeface="+mn-ea"/>
                <a:sym typeface="+mn-ea"/>
              </a:rPr>
              <a:t>nd</a:t>
            </a:r>
            <a:r>
              <a:rPr lang="en-US" altLang="zh-CN" dirty="0">
                <a:latin typeface="+mn-ea"/>
                <a:cs typeface="+mn-ea"/>
                <a:sym typeface="+mn-ea"/>
              </a:rPr>
              <a:t> generation launched 2014 / 2014</a:t>
            </a:r>
            <a:r>
              <a:rPr lang="zh-CN" altLang="en-US" dirty="0">
                <a:latin typeface="+mn-ea"/>
                <a:cs typeface="+mn-ea"/>
                <a:sym typeface="+mn-ea"/>
              </a:rPr>
              <a:t>年第二代硬式折叠车篷上市</a:t>
            </a:r>
            <a:endParaRPr lang="en-US" altLang="zh-CN" dirty="0">
              <a:latin typeface="+mn-ea"/>
              <a:cs typeface="+mn-ea"/>
            </a:endParaRPr>
          </a:p>
          <a:p>
            <a:pPr algn="l"/>
            <a:r>
              <a:rPr lang="en-US" altLang="zh-CN" dirty="0">
                <a:latin typeface="+mn-ea"/>
                <a:cs typeface="+mn-ea"/>
                <a:sym typeface="+mn-ea"/>
              </a:rPr>
              <a:t>Soft Roll-up and Economy hard folding covers launched 2015 / 2015</a:t>
            </a:r>
            <a:r>
              <a:rPr lang="zh-CN" altLang="en-US" dirty="0">
                <a:latin typeface="+mn-ea"/>
                <a:cs typeface="+mn-ea"/>
                <a:sym typeface="+mn-ea"/>
              </a:rPr>
              <a:t>年卷式车篷上市</a:t>
            </a:r>
            <a:endParaRPr lang="en-US" altLang="zh-CN" dirty="0">
              <a:solidFill>
                <a:schemeClr val="tx1"/>
              </a:solidFill>
              <a:latin typeface="+mn-ea"/>
              <a:cs typeface="+mn-ea"/>
            </a:endParaRPr>
          </a:p>
          <a:p>
            <a:pPr algn="l"/>
            <a:r>
              <a:rPr lang="en-US" altLang="zh-CN" dirty="0">
                <a:latin typeface="+mn-ea"/>
                <a:cs typeface="+mn-ea"/>
                <a:sym typeface="+mn-ea"/>
              </a:rPr>
              <a:t>GM OEM Hard &amp; Soft folding covers launched 2018 / 2018</a:t>
            </a:r>
            <a:r>
              <a:rPr lang="zh-CN" altLang="en-US" dirty="0">
                <a:latin typeface="+mn-ea"/>
                <a:cs typeface="+mn-ea"/>
                <a:sym typeface="+mn-ea"/>
              </a:rPr>
              <a:t>年 </a:t>
            </a:r>
            <a:r>
              <a:rPr lang="en-US" altLang="zh-CN" dirty="0">
                <a:latin typeface="+mn-ea"/>
                <a:cs typeface="+mn-ea"/>
                <a:sym typeface="+mn-ea"/>
              </a:rPr>
              <a:t>GM OEM(</a:t>
            </a:r>
            <a:r>
              <a:rPr lang="zh-CN" altLang="en-US" dirty="0">
                <a:latin typeface="+mn-ea"/>
                <a:cs typeface="+mn-ea"/>
                <a:sym typeface="+mn-ea"/>
              </a:rPr>
              <a:t>原始设备制造商</a:t>
            </a:r>
            <a:r>
              <a:rPr lang="en-US" altLang="zh-CN" dirty="0">
                <a:latin typeface="+mn-ea"/>
                <a:cs typeface="+mn-ea"/>
                <a:sym typeface="+mn-ea"/>
              </a:rPr>
              <a:t>) </a:t>
            </a:r>
            <a:r>
              <a:rPr lang="zh-CN" altLang="en-US" dirty="0">
                <a:latin typeface="+mn-ea"/>
                <a:cs typeface="+mn-ea"/>
                <a:sym typeface="+mn-ea"/>
              </a:rPr>
              <a:t>硬式</a:t>
            </a:r>
            <a:r>
              <a:rPr lang="en-US" altLang="zh-CN" dirty="0">
                <a:latin typeface="+mn-ea"/>
                <a:cs typeface="+mn-ea"/>
                <a:sym typeface="+mn-ea"/>
              </a:rPr>
              <a:t>&amp;</a:t>
            </a:r>
            <a:r>
              <a:rPr lang="zh-CN" altLang="en-US" dirty="0">
                <a:latin typeface="+mn-ea"/>
                <a:cs typeface="+mn-ea"/>
                <a:sym typeface="+mn-ea"/>
              </a:rPr>
              <a:t>软式车篷上市</a:t>
            </a:r>
            <a:endParaRPr lang="zh-CN" altLang="en-US" dirty="0">
              <a:solidFill>
                <a:schemeClr val="tx1"/>
              </a:solidFill>
              <a:latin typeface="+mn-ea"/>
              <a:cs typeface="+mn-ea"/>
            </a:endParaRPr>
          </a:p>
          <a:p>
            <a:pPr algn="l"/>
            <a:endParaRPr lang="zh-CN" altLang="en-US"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1200" y="928370"/>
            <a:ext cx="451485" cy="45021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hard-6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200" y="4707890"/>
            <a:ext cx="3307080" cy="1917700"/>
          </a:xfrm>
          <a:prstGeom prst="rect">
            <a:avLst/>
          </a:prstGeom>
        </p:spPr>
      </p:pic>
      <p:pic>
        <p:nvPicPr>
          <p:cNvPr id="6" name="图片 5" descr="RuggedCover-Pan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18280" y="4707890"/>
            <a:ext cx="3021330" cy="1917065"/>
          </a:xfrm>
          <a:prstGeom prst="rect">
            <a:avLst/>
          </a:prstGeom>
        </p:spPr>
      </p:pic>
      <p:pic>
        <p:nvPicPr>
          <p:cNvPr id="7" name="图片 6" descr="snapcoverframeb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76110" y="4696460"/>
            <a:ext cx="2587625" cy="1906905"/>
          </a:xfrm>
          <a:prstGeom prst="rect">
            <a:avLst/>
          </a:prstGeom>
        </p:spPr>
      </p:pic>
      <p:pic>
        <p:nvPicPr>
          <p:cNvPr id="8" name="图片 7" descr="DSCN04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27235" y="4728845"/>
            <a:ext cx="2499360" cy="18745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37920" y="899160"/>
            <a:ext cx="9916795" cy="970280"/>
          </a:xfrm>
        </p:spPr>
        <p:txBody>
          <a:bodyPr/>
          <a:lstStyle/>
          <a:p>
            <a:pPr algn="l"/>
            <a:r>
              <a:rPr lang="zh-CN" altLang="en-US">
                <a:solidFill>
                  <a:schemeClr val="tx1"/>
                </a:solidFill>
                <a:latin typeface="+mn-ea"/>
                <a:ea typeface="+mn-ea"/>
                <a:cs typeface="+mn-ea"/>
              </a:rPr>
              <a:t>发展历程  </a:t>
            </a:r>
            <a:r>
              <a:rPr lang="en-US" altLang="zh-CN">
                <a:solidFill>
                  <a:schemeClr val="tx1"/>
                </a:solidFill>
                <a:latin typeface="+mn-ea"/>
                <a:ea typeface="+mn-ea"/>
                <a:cs typeface="+mn-ea"/>
              </a:rPr>
              <a:t>Company history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7315" y="1801495"/>
            <a:ext cx="7512050" cy="2249805"/>
          </a:xfrm>
        </p:spPr>
        <p:txBody>
          <a:bodyPr>
            <a:noAutofit/>
          </a:bodyPr>
          <a:lstStyle/>
          <a:p>
            <a:pPr algn="l"/>
            <a:endParaRPr lang="en-US" altLang="zh-CN" sz="2000" dirty="0">
              <a:latin typeface="+mn-ea"/>
              <a:cs typeface="+mn-ea"/>
            </a:endParaRPr>
          </a:p>
          <a:p>
            <a:pPr algn="l"/>
            <a:r>
              <a:rPr lang="en-US" altLang="zh-CN" sz="2000" dirty="0">
                <a:latin typeface="+mn-ea"/>
                <a:cs typeface="+mn-ea"/>
                <a:sym typeface="+mn-ea"/>
              </a:rPr>
              <a:t>2014</a:t>
            </a:r>
            <a:r>
              <a:rPr lang="zh-CN" altLang="en-US" sz="2000" dirty="0">
                <a:latin typeface="+mn-ea"/>
                <a:cs typeface="+mn-ea"/>
                <a:sym typeface="+mn-ea"/>
              </a:rPr>
              <a:t>年成为</a:t>
            </a:r>
            <a:r>
              <a:rPr lang="en-US" altLang="zh-CN" sz="2000" dirty="0">
                <a:latin typeface="+mn-ea"/>
                <a:cs typeface="+mn-ea"/>
                <a:sym typeface="+mn-ea"/>
              </a:rPr>
              <a:t>Truck Accessory Group</a:t>
            </a:r>
            <a:r>
              <a:rPr lang="zh-CN" altLang="en-US" sz="2000" dirty="0">
                <a:latin typeface="+mn-ea"/>
                <a:cs typeface="+mn-ea"/>
                <a:sym typeface="+mn-ea"/>
              </a:rPr>
              <a:t>（</a:t>
            </a:r>
            <a:r>
              <a:rPr lang="en-US" altLang="zh-CN" sz="2000" dirty="0">
                <a:latin typeface="+mn-ea"/>
                <a:cs typeface="+mn-ea"/>
                <a:sym typeface="+mn-ea"/>
              </a:rPr>
              <a:t>TAG - Leer</a:t>
            </a:r>
            <a:r>
              <a:rPr lang="zh-CN" altLang="en-US" sz="2000" dirty="0">
                <a:latin typeface="+mn-ea"/>
                <a:cs typeface="+mn-ea"/>
                <a:sym typeface="+mn-ea"/>
              </a:rPr>
              <a:t>）供应商</a:t>
            </a:r>
            <a:endParaRPr lang="en-US" altLang="zh-CN" sz="2000" b="1" dirty="0">
              <a:latin typeface="+mn-ea"/>
              <a:cs typeface="+mn-ea"/>
            </a:endParaRPr>
          </a:p>
          <a:p>
            <a:pPr algn="l"/>
            <a:r>
              <a:rPr lang="en-US" altLang="zh-CN" sz="2000" dirty="0">
                <a:latin typeface="+mn-ea"/>
                <a:cs typeface="+mn-ea"/>
                <a:sym typeface="+mn-ea"/>
              </a:rPr>
              <a:t>2014</a:t>
            </a:r>
            <a:r>
              <a:rPr lang="zh-CN" altLang="en-US" sz="2000" dirty="0">
                <a:latin typeface="+mn-ea"/>
                <a:cs typeface="+mn-ea"/>
                <a:sym typeface="+mn-ea"/>
              </a:rPr>
              <a:t>年</a:t>
            </a:r>
            <a:r>
              <a:rPr lang="en-US" altLang="zh-CN" sz="2000" dirty="0">
                <a:latin typeface="+mn-ea"/>
                <a:cs typeface="+mn-ea"/>
                <a:sym typeface="+mn-ea"/>
              </a:rPr>
              <a:t>TAG</a:t>
            </a:r>
            <a:r>
              <a:rPr lang="zh-CN" altLang="en-US" sz="2000" dirty="0">
                <a:latin typeface="+mn-ea"/>
                <a:cs typeface="+mn-ea"/>
                <a:sym typeface="+mn-ea"/>
              </a:rPr>
              <a:t>优质硬式折叠车篷上市</a:t>
            </a:r>
            <a:endParaRPr lang="en-US" altLang="zh-CN" sz="2000" dirty="0">
              <a:latin typeface="+mn-ea"/>
              <a:cs typeface="+mn-ea"/>
            </a:endParaRPr>
          </a:p>
          <a:p>
            <a:pPr algn="l"/>
            <a:r>
              <a:rPr lang="en-US" altLang="zh-CN" sz="2000" dirty="0">
                <a:latin typeface="+mn-ea"/>
                <a:cs typeface="+mn-ea"/>
                <a:sym typeface="+mn-ea"/>
              </a:rPr>
              <a:t>2016</a:t>
            </a:r>
            <a:r>
              <a:rPr lang="zh-CN" altLang="en-US" sz="2000" dirty="0">
                <a:latin typeface="+mn-ea"/>
                <a:cs typeface="+mn-ea"/>
                <a:sym typeface="+mn-ea"/>
              </a:rPr>
              <a:t>年</a:t>
            </a:r>
            <a:r>
              <a:rPr lang="en-US" altLang="zh-CN" sz="2000" dirty="0">
                <a:latin typeface="+mn-ea"/>
                <a:cs typeface="+mn-ea"/>
                <a:sym typeface="+mn-ea"/>
              </a:rPr>
              <a:t>TAG X2T</a:t>
            </a:r>
            <a:r>
              <a:rPr lang="zh-CN" altLang="en-US" sz="2000" dirty="0">
                <a:latin typeface="+mn-ea"/>
                <a:cs typeface="+mn-ea"/>
                <a:sym typeface="+mn-ea"/>
              </a:rPr>
              <a:t>硬式折叠车篷上市</a:t>
            </a:r>
            <a:endParaRPr lang="zh-CN" altLang="en-US" sz="2400" dirty="0">
              <a:latin typeface="+mn-ea"/>
              <a:cs typeface="+mn-ea"/>
            </a:endParaRPr>
          </a:p>
          <a:p>
            <a:pPr algn="l"/>
            <a:endParaRPr lang="zh-CN" altLang="en-US" sz="2400" dirty="0"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3405" y="1123315"/>
            <a:ext cx="551815" cy="52197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IMG_53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4786" y="3842321"/>
            <a:ext cx="4354195" cy="2788285"/>
          </a:xfrm>
          <a:prstGeom prst="round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QQ截图20160608162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44" y="2959609"/>
            <a:ext cx="5137002" cy="3671061"/>
          </a:xfrm>
          <a:prstGeom prst="round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通用_蓝">
  <a:themeElements>
    <a:clrScheme name="通用_蓝 13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通用_蓝">
      <a:majorFont>
        <a:latin typeface="Arial"/>
        <a:ea typeface="隶书"/>
        <a:cs typeface=""/>
      </a:majorFont>
      <a:minorFont>
        <a:latin typeface="Arial"/>
        <a:ea typeface="华文新魏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通用_蓝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通用_蓝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通用_蓝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通用_蓝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通用_蓝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通用_蓝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_蓝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_蓝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_蓝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_蓝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_蓝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_蓝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通用_蓝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通用_蓝">
  <a:themeElements>
    <a:clrScheme name="1_通用_蓝 13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通用_蓝">
      <a:majorFont>
        <a:latin typeface="Arial"/>
        <a:ea typeface="隶书"/>
        <a:cs typeface=""/>
      </a:majorFont>
      <a:minorFont>
        <a:latin typeface="Arial"/>
        <a:ea typeface="华文新魏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通用_蓝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通用_蓝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通用_蓝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通用_蓝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通用_蓝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通用_蓝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通用_蓝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通用_蓝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通用_蓝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通用_蓝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通用_蓝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通用_蓝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通用_蓝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流畅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龙腾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模块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蓝白</Template>
  <TotalTime>14</TotalTime>
  <Words>1381</Words>
  <Application>Microsoft Office PowerPoint</Application>
  <PresentationFormat>自定义</PresentationFormat>
  <Paragraphs>145</Paragraphs>
  <Slides>22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25" baseType="lpstr">
      <vt:lpstr>通用_蓝</vt:lpstr>
      <vt:lpstr>1_通用_蓝</vt:lpstr>
      <vt:lpstr>流畅</vt:lpstr>
      <vt:lpstr>WELCOME</vt:lpstr>
      <vt:lpstr>Contents: 目录</vt:lpstr>
      <vt:lpstr> Company Intruduction 公司概述</vt:lpstr>
      <vt:lpstr>    地理位置 ： The position</vt:lpstr>
      <vt:lpstr>    人员结构 Personnel Structure</vt:lpstr>
      <vt:lpstr>公司资质：Company Qualification</vt:lpstr>
      <vt:lpstr>专利证书 Patent</vt:lpstr>
      <vt:lpstr>发展历程   Company History</vt:lpstr>
      <vt:lpstr>发展历程  Company history</vt:lpstr>
      <vt:lpstr>幻灯片 10</vt:lpstr>
      <vt:lpstr>幻灯片 11</vt:lpstr>
      <vt:lpstr>生产能力Capacity – current staff level</vt:lpstr>
      <vt:lpstr>生产能力Capacity – current staff level</vt:lpstr>
      <vt:lpstr>生产能力Capacity – current staff level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lwl01</dc:creator>
  <cp:lastModifiedBy>admin</cp:lastModifiedBy>
  <cp:revision>396</cp:revision>
  <dcterms:created xsi:type="dcterms:W3CDTF">2016-01-26T00:58:00Z</dcterms:created>
  <dcterms:modified xsi:type="dcterms:W3CDTF">2023-06-28T09:16:05Z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